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4"/>
  </p:sldMasterIdLst>
  <p:notesMasterIdLst>
    <p:notesMasterId r:id="rId16"/>
  </p:notesMasterIdLst>
  <p:sldIdLst>
    <p:sldId id="256" r:id="rId5"/>
    <p:sldId id="264" r:id="rId6"/>
    <p:sldId id="258" r:id="rId7"/>
    <p:sldId id="263" r:id="rId8"/>
    <p:sldId id="262" r:id="rId9"/>
    <p:sldId id="260" r:id="rId10"/>
    <p:sldId id="259" r:id="rId11"/>
    <p:sldId id="261" r:id="rId12"/>
    <p:sldId id="266" r:id="rId13"/>
    <p:sldId id="267"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07"/>
  </p:normalViewPr>
  <p:slideViewPr>
    <p:cSldViewPr snapToGrid="0" snapToObjects="1">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nne Henderson" userId="ea36a5dd-9ad4-48fe-b2e2-b63b57fb3ced" providerId="ADAL" clId="{47E2C0B8-40A3-4705-A3CA-C29B41522673}"/>
    <pc:docChg chg="modSld">
      <pc:chgData name="Leanne Henderson" userId="ea36a5dd-9ad4-48fe-b2e2-b63b57fb3ced" providerId="ADAL" clId="{47E2C0B8-40A3-4705-A3CA-C29B41522673}" dt="2023-03-23T10:58:01.679" v="14" actId="20577"/>
      <pc:docMkLst>
        <pc:docMk/>
      </pc:docMkLst>
      <pc:sldChg chg="modSp">
        <pc:chgData name="Leanne Henderson" userId="ea36a5dd-9ad4-48fe-b2e2-b63b57fb3ced" providerId="ADAL" clId="{47E2C0B8-40A3-4705-A3CA-C29B41522673}" dt="2023-03-23T10:58:01.679" v="14" actId="20577"/>
        <pc:sldMkLst>
          <pc:docMk/>
          <pc:sldMk cId="3907602351" sldId="262"/>
        </pc:sldMkLst>
        <pc:spChg chg="mod">
          <ac:chgData name="Leanne Henderson" userId="ea36a5dd-9ad4-48fe-b2e2-b63b57fb3ced" providerId="ADAL" clId="{47E2C0B8-40A3-4705-A3CA-C29B41522673}" dt="2023-03-23T10:58:01.679" v="14" actId="20577"/>
          <ac:spMkLst>
            <pc:docMk/>
            <pc:sldMk cId="3907602351" sldId="262"/>
            <ac:spMk id="3" creationId="{E02AC776-0C98-2746-A518-942BABB8CDE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E94B52-6EAA-4F6E-94FF-67880DA6F805}" type="datetimeFigureOut">
              <a:rPr lang="en-GB" smtClean="0"/>
              <a:t>23/03/2023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3DE009-DF5D-413A-B9AC-F9A8107A0B05}" type="slidenum">
              <a:rPr lang="en-GB" smtClean="0"/>
              <a:t>‹#›</a:t>
            </a:fld>
            <a:endParaRPr lang="en-GB"/>
          </a:p>
        </p:txBody>
      </p:sp>
    </p:spTree>
    <p:extLst>
      <p:ext uri="{BB962C8B-B14F-4D97-AF65-F5344CB8AC3E}">
        <p14:creationId xmlns:p14="http://schemas.microsoft.com/office/powerpoint/2010/main" val="3669879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93DE009-DF5D-413A-B9AC-F9A8107A0B05}" type="slidenum">
              <a:rPr lang="en-GB" smtClean="0"/>
              <a:t>9</a:t>
            </a:fld>
            <a:endParaRPr lang="en-GB"/>
          </a:p>
        </p:txBody>
      </p:sp>
    </p:spTree>
    <p:extLst>
      <p:ext uri="{BB962C8B-B14F-4D97-AF65-F5344CB8AC3E}">
        <p14:creationId xmlns:p14="http://schemas.microsoft.com/office/powerpoint/2010/main" val="9366405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6969C88-B244-455D-A017-012B25B1ACDD}" type="datetimeFigureOut">
              <a:rPr lang="en-US" smtClean="0"/>
              <a:t>3/23/2023</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5334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969C88-B244-455D-A017-012B25B1ACDD}" type="datetimeFigureOut">
              <a:rPr lang="en-US" smtClean="0"/>
              <a:pPr/>
              <a:t>3/23/2023</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3479960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76969C88-B244-455D-A017-012B25B1ACDD}" type="datetimeFigureOut">
              <a:rPr lang="en-US" smtClean="0"/>
              <a:pPr/>
              <a:t>3/23/2023</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4177600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76969C88-B244-455D-A017-012B25B1ACDD}" type="datetimeFigureOut">
              <a:rPr lang="en-US" smtClean="0"/>
              <a:pPr/>
              <a:t>3/23/2023</a:t>
            </a:fld>
            <a:endParaRPr lang="en-US"/>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236774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969C88-B244-455D-A017-012B25B1ACDD}" type="datetimeFigureOut">
              <a:rPr lang="en-US" smtClean="0"/>
              <a:pPr/>
              <a:t>3/23/2023</a:t>
            </a:fld>
            <a:endParaRPr lang="en-US"/>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1621755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6969C88-B244-455D-A017-012B25B1ACDD}" type="datetimeFigureOut">
              <a:rPr lang="en-US" smtClean="0"/>
              <a:pPr/>
              <a:t>3/23/2023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4052624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6969C88-B244-455D-A017-012B25B1ACDD}" type="datetimeFigureOut">
              <a:rPr lang="en-US" smtClean="0"/>
              <a:pPr/>
              <a:t>3/23/2023</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639752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6969C88-B244-455D-A017-012B25B1ACDD}"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346834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6969C88-B244-455D-A017-012B25B1ACDD}"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735615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969C88-B244-455D-A017-012B25B1ACDD}"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05155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969C88-B244-455D-A017-012B25B1ACDD}"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795111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969C88-B244-455D-A017-012B25B1ACDD}"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844751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969C88-B244-455D-A017-012B25B1ACDD}" type="datetimeFigureOut">
              <a:rPr lang="en-US" smtClean="0"/>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66731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969C88-B244-455D-A017-012B25B1ACDD}"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754050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969C88-B244-455D-A017-012B25B1ACDD}" type="datetimeFigureOut">
              <a:rPr lang="en-US" smtClean="0"/>
              <a:t>3/23/2023</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95225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969C88-B244-455D-A017-012B25B1ACDD}"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078932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969C88-B244-455D-A017-012B25B1ACDD}"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41049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6969C88-B244-455D-A017-012B25B1ACDD}" type="datetimeFigureOut">
              <a:rPr lang="en-US" smtClean="0"/>
              <a:pPr/>
              <a:t>3/23/2023</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3623628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athsframe.co.uk/en/resources/resource/477/Multiplication-Tables-Chec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F51FC-7EAB-8041-B570-A72CB5E9B3D2}"/>
              </a:ext>
            </a:extLst>
          </p:cNvPr>
          <p:cNvSpPr>
            <a:spLocks noGrp="1"/>
          </p:cNvSpPr>
          <p:nvPr>
            <p:ph type="ctrTitle"/>
          </p:nvPr>
        </p:nvSpPr>
        <p:spPr>
          <a:xfrm>
            <a:off x="6858000" y="753765"/>
            <a:ext cx="4572000" cy="3056235"/>
          </a:xfrm>
        </p:spPr>
        <p:txBody>
          <a:bodyPr>
            <a:normAutofit/>
          </a:bodyPr>
          <a:lstStyle/>
          <a:p>
            <a:pPr algn="l"/>
            <a:r>
              <a:rPr lang="en-GB" sz="4400" dirty="0"/>
              <a:t>Year Four Multiplication Check.</a:t>
            </a:r>
          </a:p>
        </p:txBody>
      </p:sp>
      <p:sp>
        <p:nvSpPr>
          <p:cNvPr id="3" name="Subtitle 2">
            <a:extLst>
              <a:ext uri="{FF2B5EF4-FFF2-40B4-BE49-F238E27FC236}">
                <a16:creationId xmlns:a16="http://schemas.microsoft.com/office/drawing/2014/main" id="{82B5CEA5-F610-654E-8A31-399302F23774}"/>
              </a:ext>
            </a:extLst>
          </p:cNvPr>
          <p:cNvSpPr>
            <a:spLocks noGrp="1"/>
          </p:cNvSpPr>
          <p:nvPr>
            <p:ph type="subTitle" idx="1"/>
          </p:nvPr>
        </p:nvSpPr>
        <p:spPr>
          <a:xfrm>
            <a:off x="6857999" y="4571999"/>
            <a:ext cx="4571999" cy="1524000"/>
          </a:xfrm>
        </p:spPr>
        <p:txBody>
          <a:bodyPr>
            <a:normAutofit/>
          </a:bodyPr>
          <a:lstStyle/>
          <a:p>
            <a:pPr algn="l"/>
            <a:r>
              <a:rPr lang="en-GB" dirty="0"/>
              <a:t>Parents information </a:t>
            </a:r>
          </a:p>
        </p:txBody>
      </p:sp>
      <p:pic>
        <p:nvPicPr>
          <p:cNvPr id="5" name="Picture 6" descr="Horsted School">
            <a:extLst>
              <a:ext uri="{FF2B5EF4-FFF2-40B4-BE49-F238E27FC236}">
                <a16:creationId xmlns:a16="http://schemas.microsoft.com/office/drawing/2014/main" id="{EF2EF517-F24A-460B-9769-847504EEA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996" y="623985"/>
            <a:ext cx="2805015" cy="280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0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39F212-CA27-DE4C-90BE-F50A0D6C4ABC}"/>
              </a:ext>
            </a:extLst>
          </p:cNvPr>
          <p:cNvSpPr>
            <a:spLocks noGrp="1"/>
          </p:cNvSpPr>
          <p:nvPr>
            <p:ph idx="1"/>
          </p:nvPr>
        </p:nvSpPr>
        <p:spPr>
          <a:xfrm>
            <a:off x="612711" y="2642293"/>
            <a:ext cx="10668000" cy="5663816"/>
          </a:xfrm>
        </p:spPr>
        <p:txBody>
          <a:bodyPr/>
          <a:lstStyle/>
          <a:p>
            <a:pPr marL="0" lvl="0" indent="0">
              <a:buNone/>
            </a:pPr>
            <a:r>
              <a:rPr lang="en-GB" dirty="0"/>
              <a:t>We use lots of songs to teach our times tables in school. Children will be able to find many of these on YouTube and sing along to them at home. Children could also make their own times tables songs. </a:t>
            </a:r>
          </a:p>
          <a:p>
            <a:pPr marL="0" indent="0">
              <a:buNone/>
            </a:pPr>
            <a:r>
              <a:rPr lang="en-GB" dirty="0"/>
              <a:t> </a:t>
            </a:r>
          </a:p>
          <a:p>
            <a:pPr marL="0" lvl="0" indent="0">
              <a:buNone/>
            </a:pPr>
            <a:r>
              <a:rPr lang="en-GB" dirty="0"/>
              <a:t>Chanting their times table is an excellent way to learn them. They could do this each time they walk up the stairs. </a:t>
            </a:r>
          </a:p>
          <a:p>
            <a:pPr marL="0" indent="0">
              <a:buNone/>
            </a:pPr>
            <a:endParaRPr lang="en-GB" dirty="0"/>
          </a:p>
          <a:p>
            <a:pPr marL="0" indent="0">
              <a:buNone/>
            </a:pPr>
            <a:r>
              <a:rPr lang="en-GB" dirty="0"/>
              <a:t>Any times tables practise that the children can do at home will really support them to become proficient in their times tables and help them with their everyday maths learning. </a:t>
            </a:r>
          </a:p>
          <a:p>
            <a:pPr marL="0" indent="0">
              <a:buNone/>
            </a:pPr>
            <a:endParaRPr lang="en-GB" dirty="0"/>
          </a:p>
        </p:txBody>
      </p:sp>
      <p:sp>
        <p:nvSpPr>
          <p:cNvPr id="4" name="Title 1">
            <a:extLst>
              <a:ext uri="{FF2B5EF4-FFF2-40B4-BE49-F238E27FC236}">
                <a16:creationId xmlns:a16="http://schemas.microsoft.com/office/drawing/2014/main" id="{F46C3CD8-2275-468C-97A8-0F8D491C8C35}"/>
              </a:ext>
            </a:extLst>
          </p:cNvPr>
          <p:cNvSpPr>
            <a:spLocks noGrp="1"/>
          </p:cNvSpPr>
          <p:nvPr>
            <p:ph type="title"/>
          </p:nvPr>
        </p:nvSpPr>
        <p:spPr>
          <a:xfrm>
            <a:off x="1154954" y="973668"/>
            <a:ext cx="8761413" cy="706964"/>
          </a:xfrm>
        </p:spPr>
        <p:txBody>
          <a:bodyPr/>
          <a:lstStyle/>
          <a:p>
            <a:r>
              <a:rPr lang="en-GB" dirty="0"/>
              <a:t>What can I do to support my child?</a:t>
            </a:r>
          </a:p>
        </p:txBody>
      </p:sp>
    </p:spTree>
    <p:extLst>
      <p:ext uri="{BB962C8B-B14F-4D97-AF65-F5344CB8AC3E}">
        <p14:creationId xmlns:p14="http://schemas.microsoft.com/office/powerpoint/2010/main" val="698012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E0DBD-D0DA-374F-8FDB-557A17900E09}"/>
              </a:ext>
            </a:extLst>
          </p:cNvPr>
          <p:cNvSpPr>
            <a:spLocks noGrp="1"/>
          </p:cNvSpPr>
          <p:nvPr>
            <p:ph type="title"/>
          </p:nvPr>
        </p:nvSpPr>
        <p:spPr/>
        <p:txBody>
          <a:bodyPr/>
          <a:lstStyle/>
          <a:p>
            <a:r>
              <a:rPr lang="en-GB" dirty="0"/>
              <a:t>We value your support. Thank you for supporting us.</a:t>
            </a:r>
          </a:p>
        </p:txBody>
      </p:sp>
      <p:pic>
        <p:nvPicPr>
          <p:cNvPr id="5" name="Picture 6" descr="Horsted School">
            <a:extLst>
              <a:ext uri="{FF2B5EF4-FFF2-40B4-BE49-F238E27FC236}">
                <a16:creationId xmlns:a16="http://schemas.microsoft.com/office/drawing/2014/main" id="{B741B890-F936-4116-B007-58D1FDD135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3152" y="2742034"/>
            <a:ext cx="2805015" cy="2805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296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10031-1B21-844E-A4B0-84A95A3BEDD4}"/>
              </a:ext>
            </a:extLst>
          </p:cNvPr>
          <p:cNvSpPr>
            <a:spLocks noGrp="1"/>
          </p:cNvSpPr>
          <p:nvPr>
            <p:ph type="title"/>
          </p:nvPr>
        </p:nvSpPr>
        <p:spPr/>
        <p:txBody>
          <a:bodyPr/>
          <a:lstStyle/>
          <a:p>
            <a:r>
              <a:rPr lang="en-GB" dirty="0"/>
              <a:t>Why are times tables important?</a:t>
            </a:r>
          </a:p>
        </p:txBody>
      </p:sp>
      <p:sp>
        <p:nvSpPr>
          <p:cNvPr id="3" name="Content Placeholder 2">
            <a:extLst>
              <a:ext uri="{FF2B5EF4-FFF2-40B4-BE49-F238E27FC236}">
                <a16:creationId xmlns:a16="http://schemas.microsoft.com/office/drawing/2014/main" id="{C8B1C6B0-48E9-5440-AD67-2406ECC5E52B}"/>
              </a:ext>
            </a:extLst>
          </p:cNvPr>
          <p:cNvSpPr>
            <a:spLocks noGrp="1"/>
          </p:cNvSpPr>
          <p:nvPr>
            <p:ph idx="1"/>
          </p:nvPr>
        </p:nvSpPr>
        <p:spPr/>
        <p:txBody>
          <a:bodyPr/>
          <a:lstStyle/>
          <a:p>
            <a:pPr marL="0" indent="0">
              <a:buNone/>
            </a:pPr>
            <a:r>
              <a:rPr lang="en-GB" dirty="0"/>
              <a:t>Times tables are fundamental within maths and children will find that they underpin many areas within Maths. It is a real advantage when children can recall their multiplication facts up to 12 x 12 especially when they are needed to solve more complex problems. </a:t>
            </a:r>
          </a:p>
          <a:p>
            <a:pPr marL="0" indent="0">
              <a:buNone/>
            </a:pPr>
            <a:r>
              <a:rPr lang="en-GB" dirty="0"/>
              <a:t>The purpose of the check is to determine whether your child can fluently recall their times tables up to 12 x 12. Knowing the multiplication facts up to 12x 12, will give them the essential knowledge needed to be proficient with the Key Stage 2 maths curriculum and beyond.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942570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4BE20-FE11-9048-A407-25F33B6B7C3E}"/>
              </a:ext>
            </a:extLst>
          </p:cNvPr>
          <p:cNvSpPr>
            <a:spLocks noGrp="1"/>
          </p:cNvSpPr>
          <p:nvPr>
            <p:ph type="title"/>
          </p:nvPr>
        </p:nvSpPr>
        <p:spPr/>
        <p:txBody>
          <a:bodyPr/>
          <a:lstStyle/>
          <a:p>
            <a:r>
              <a:rPr lang="en-GB" dirty="0"/>
              <a:t>What does the multiplication check involve?</a:t>
            </a:r>
          </a:p>
        </p:txBody>
      </p:sp>
      <p:sp>
        <p:nvSpPr>
          <p:cNvPr id="3" name="Content Placeholder 2">
            <a:extLst>
              <a:ext uri="{FF2B5EF4-FFF2-40B4-BE49-F238E27FC236}">
                <a16:creationId xmlns:a16="http://schemas.microsoft.com/office/drawing/2014/main" id="{18CAEA5F-F219-2748-823E-A71AACAC37FF}"/>
              </a:ext>
            </a:extLst>
          </p:cNvPr>
          <p:cNvSpPr>
            <a:spLocks noGrp="1"/>
          </p:cNvSpPr>
          <p:nvPr>
            <p:ph idx="1"/>
          </p:nvPr>
        </p:nvSpPr>
        <p:spPr/>
        <p:txBody>
          <a:bodyPr/>
          <a:lstStyle/>
          <a:p>
            <a:pPr marL="0" indent="0">
              <a:buNone/>
            </a:pPr>
            <a:r>
              <a:rPr lang="en-GB" dirty="0"/>
              <a:t>It is an on-screen check consisting of 25 times table questions. Your child will be able to answer 3 practice questions before taking the actual check. They will then have 6 seconds to answer each question. On average, the check should take no longer than 5 minutes to complete.</a:t>
            </a:r>
          </a:p>
        </p:txBody>
      </p:sp>
    </p:spTree>
    <p:extLst>
      <p:ext uri="{BB962C8B-B14F-4D97-AF65-F5344CB8AC3E}">
        <p14:creationId xmlns:p14="http://schemas.microsoft.com/office/powerpoint/2010/main" val="393413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269C6-8D61-2342-994E-A66A95D29DBB}"/>
              </a:ext>
            </a:extLst>
          </p:cNvPr>
          <p:cNvSpPr>
            <a:spLocks noGrp="1"/>
          </p:cNvSpPr>
          <p:nvPr>
            <p:ph type="title"/>
          </p:nvPr>
        </p:nvSpPr>
        <p:spPr/>
        <p:txBody>
          <a:bodyPr/>
          <a:lstStyle/>
          <a:p>
            <a:r>
              <a:rPr lang="en-GB" dirty="0"/>
              <a:t>Example- this is very similar to the NTC.</a:t>
            </a:r>
          </a:p>
        </p:txBody>
      </p:sp>
      <p:sp>
        <p:nvSpPr>
          <p:cNvPr id="3" name="Content Placeholder 2">
            <a:extLst>
              <a:ext uri="{FF2B5EF4-FFF2-40B4-BE49-F238E27FC236}">
                <a16:creationId xmlns:a16="http://schemas.microsoft.com/office/drawing/2014/main" id="{2961A793-FE4F-3046-A360-BE3F856E3627}"/>
              </a:ext>
            </a:extLst>
          </p:cNvPr>
          <p:cNvSpPr>
            <a:spLocks noGrp="1"/>
          </p:cNvSpPr>
          <p:nvPr>
            <p:ph idx="1"/>
          </p:nvPr>
        </p:nvSpPr>
        <p:spPr/>
        <p:txBody>
          <a:bodyPr/>
          <a:lstStyle/>
          <a:p>
            <a:pPr marL="0" indent="0">
              <a:buNone/>
            </a:pPr>
            <a:r>
              <a:rPr lang="en-GB" dirty="0">
                <a:hlinkClick r:id="rId2"/>
              </a:rPr>
              <a:t>https://mathsframe.co.uk/en/resources/resource/477/Multiplication-Tables-Check</a:t>
            </a:r>
            <a:r>
              <a:rPr lang="en-GB" dirty="0"/>
              <a:t> </a:t>
            </a:r>
          </a:p>
        </p:txBody>
      </p:sp>
    </p:spTree>
    <p:extLst>
      <p:ext uri="{BB962C8B-B14F-4D97-AF65-F5344CB8AC3E}">
        <p14:creationId xmlns:p14="http://schemas.microsoft.com/office/powerpoint/2010/main" val="301632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4B3A5-E10D-8C4A-B0AF-3966D02AFBE0}"/>
              </a:ext>
            </a:extLst>
          </p:cNvPr>
          <p:cNvSpPr>
            <a:spLocks noGrp="1"/>
          </p:cNvSpPr>
          <p:nvPr>
            <p:ph type="title"/>
          </p:nvPr>
        </p:nvSpPr>
        <p:spPr/>
        <p:txBody>
          <a:bodyPr/>
          <a:lstStyle/>
          <a:p>
            <a:r>
              <a:rPr lang="en-GB" dirty="0"/>
              <a:t>When is it?</a:t>
            </a:r>
          </a:p>
        </p:txBody>
      </p:sp>
      <p:sp>
        <p:nvSpPr>
          <p:cNvPr id="3" name="Content Placeholder 2">
            <a:extLst>
              <a:ext uri="{FF2B5EF4-FFF2-40B4-BE49-F238E27FC236}">
                <a16:creationId xmlns:a16="http://schemas.microsoft.com/office/drawing/2014/main" id="{E02AC776-0C98-2746-A518-942BABB8CDEA}"/>
              </a:ext>
            </a:extLst>
          </p:cNvPr>
          <p:cNvSpPr>
            <a:spLocks noGrp="1"/>
          </p:cNvSpPr>
          <p:nvPr>
            <p:ph idx="1"/>
          </p:nvPr>
        </p:nvSpPr>
        <p:spPr/>
        <p:txBody>
          <a:bodyPr/>
          <a:lstStyle/>
          <a:p>
            <a:pPr marL="0" indent="0">
              <a:buNone/>
            </a:pPr>
            <a:r>
              <a:rPr lang="en-GB" dirty="0"/>
              <a:t>The times table check is a test for all year four pupils across the country that takes place between Monday 5</a:t>
            </a:r>
            <a:r>
              <a:rPr lang="en-GB" baseline="30000" dirty="0"/>
              <a:t>th</a:t>
            </a:r>
            <a:r>
              <a:rPr lang="en-GB" dirty="0"/>
              <a:t> June and Friday 16</a:t>
            </a:r>
            <a:r>
              <a:rPr lang="en-GB" baseline="30000" dirty="0"/>
              <a:t>th</a:t>
            </a:r>
            <a:r>
              <a:rPr lang="en-GB" dirty="0"/>
              <a:t> June 2023.</a:t>
            </a:r>
          </a:p>
        </p:txBody>
      </p:sp>
    </p:spTree>
    <p:extLst>
      <p:ext uri="{BB962C8B-B14F-4D97-AF65-F5344CB8AC3E}">
        <p14:creationId xmlns:p14="http://schemas.microsoft.com/office/powerpoint/2010/main" val="390760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C97F-83BF-464F-B5EE-5707397E33C9}"/>
              </a:ext>
            </a:extLst>
          </p:cNvPr>
          <p:cNvSpPr>
            <a:spLocks noGrp="1"/>
          </p:cNvSpPr>
          <p:nvPr>
            <p:ph type="title"/>
          </p:nvPr>
        </p:nvSpPr>
        <p:spPr/>
        <p:txBody>
          <a:bodyPr/>
          <a:lstStyle/>
          <a:p>
            <a:r>
              <a:rPr lang="en-GB" dirty="0"/>
              <a:t>Will I find out my child’s score?</a:t>
            </a:r>
          </a:p>
        </p:txBody>
      </p:sp>
      <p:sp>
        <p:nvSpPr>
          <p:cNvPr id="3" name="Content Placeholder 2">
            <a:extLst>
              <a:ext uri="{FF2B5EF4-FFF2-40B4-BE49-F238E27FC236}">
                <a16:creationId xmlns:a16="http://schemas.microsoft.com/office/drawing/2014/main" id="{0C6F2F74-37E2-AB49-B45A-D77E15725FF1}"/>
              </a:ext>
            </a:extLst>
          </p:cNvPr>
          <p:cNvSpPr>
            <a:spLocks noGrp="1"/>
          </p:cNvSpPr>
          <p:nvPr>
            <p:ph idx="1"/>
          </p:nvPr>
        </p:nvSpPr>
        <p:spPr/>
        <p:txBody>
          <a:bodyPr/>
          <a:lstStyle/>
          <a:p>
            <a:pPr marL="0" indent="0">
              <a:buNone/>
            </a:pPr>
            <a:r>
              <a:rPr lang="en-GB" dirty="0"/>
              <a:t>Your child’s teacher will share your child’s score with you, as they would with all national curriculum assessments. There is no current  pass mark for the check, however, we know our children here at </a:t>
            </a:r>
            <a:r>
              <a:rPr lang="en-GB" dirty="0" err="1"/>
              <a:t>Horsted</a:t>
            </a:r>
            <a:r>
              <a:rPr lang="en-GB" dirty="0"/>
              <a:t> will strive to achieve their best. </a:t>
            </a:r>
          </a:p>
        </p:txBody>
      </p:sp>
    </p:spTree>
    <p:extLst>
      <p:ext uri="{BB962C8B-B14F-4D97-AF65-F5344CB8AC3E}">
        <p14:creationId xmlns:p14="http://schemas.microsoft.com/office/powerpoint/2010/main" val="277167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E58F-6EF5-4542-9A84-AA5AFB475058}"/>
              </a:ext>
            </a:extLst>
          </p:cNvPr>
          <p:cNvSpPr>
            <a:spLocks noGrp="1"/>
          </p:cNvSpPr>
          <p:nvPr>
            <p:ph type="title"/>
          </p:nvPr>
        </p:nvSpPr>
        <p:spPr/>
        <p:txBody>
          <a:bodyPr/>
          <a:lstStyle/>
          <a:p>
            <a:r>
              <a:rPr lang="en-GB" dirty="0"/>
              <a:t>Access for all children.</a:t>
            </a:r>
          </a:p>
        </p:txBody>
      </p:sp>
      <p:sp>
        <p:nvSpPr>
          <p:cNvPr id="3" name="Content Placeholder 2">
            <a:extLst>
              <a:ext uri="{FF2B5EF4-FFF2-40B4-BE49-F238E27FC236}">
                <a16:creationId xmlns:a16="http://schemas.microsoft.com/office/drawing/2014/main" id="{6B817D7C-3C67-A649-82A0-FAF04479E12E}"/>
              </a:ext>
            </a:extLst>
          </p:cNvPr>
          <p:cNvSpPr>
            <a:spLocks noGrp="1"/>
          </p:cNvSpPr>
          <p:nvPr>
            <p:ph idx="1"/>
          </p:nvPr>
        </p:nvSpPr>
        <p:spPr/>
        <p:txBody>
          <a:bodyPr>
            <a:normAutofit/>
          </a:bodyPr>
          <a:lstStyle/>
          <a:p>
            <a:pPr marL="0" indent="0">
              <a:buNone/>
            </a:pPr>
            <a:r>
              <a:rPr lang="en-GB" dirty="0"/>
              <a:t>There are several access arrangements available for the check, these can be used to support pupils with specific needs. Your child’s teacher will ensure that the access arrangements are appropriate for your child before they take the check in June. The check has been designed so that it is inclusive and accessible to as many children as possible, including those with special educational needs or disability (SEND) or English as an additional language (EAL). </a:t>
            </a:r>
          </a:p>
        </p:txBody>
      </p:sp>
    </p:spTree>
    <p:extLst>
      <p:ext uri="{BB962C8B-B14F-4D97-AF65-F5344CB8AC3E}">
        <p14:creationId xmlns:p14="http://schemas.microsoft.com/office/powerpoint/2010/main" val="2426908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7FB17-0695-9C46-AF73-84571EC5E171}"/>
              </a:ext>
            </a:extLst>
          </p:cNvPr>
          <p:cNvSpPr>
            <a:spLocks noGrp="1"/>
          </p:cNvSpPr>
          <p:nvPr>
            <p:ph type="title"/>
          </p:nvPr>
        </p:nvSpPr>
        <p:spPr/>
        <p:txBody>
          <a:bodyPr/>
          <a:lstStyle/>
          <a:p>
            <a:r>
              <a:rPr lang="en-GB" dirty="0"/>
              <a:t>What can I do to support my child?</a:t>
            </a:r>
          </a:p>
        </p:txBody>
      </p:sp>
      <p:sp>
        <p:nvSpPr>
          <p:cNvPr id="3" name="Content Placeholder 2">
            <a:extLst>
              <a:ext uri="{FF2B5EF4-FFF2-40B4-BE49-F238E27FC236}">
                <a16:creationId xmlns:a16="http://schemas.microsoft.com/office/drawing/2014/main" id="{DF790218-74CC-FF4C-8D85-5EA34B9BB25C}"/>
              </a:ext>
            </a:extLst>
          </p:cNvPr>
          <p:cNvSpPr>
            <a:spLocks noGrp="1"/>
          </p:cNvSpPr>
          <p:nvPr>
            <p:ph idx="1"/>
          </p:nvPr>
        </p:nvSpPr>
        <p:spPr/>
        <p:txBody>
          <a:bodyPr/>
          <a:lstStyle/>
          <a:p>
            <a:pPr marL="0" indent="0">
              <a:buNone/>
            </a:pPr>
            <a:r>
              <a:rPr lang="en-GB" dirty="0"/>
              <a:t>We practise our timetables daily at school and our school’s expectation is that your child practises them at home too. </a:t>
            </a:r>
          </a:p>
          <a:p>
            <a:pPr marL="0" indent="0">
              <a:buNone/>
            </a:pPr>
            <a:endParaRPr lang="en-GB" dirty="0"/>
          </a:p>
        </p:txBody>
      </p:sp>
      <p:sp>
        <p:nvSpPr>
          <p:cNvPr id="4" name="Content Placeholder 2">
            <a:extLst>
              <a:ext uri="{FF2B5EF4-FFF2-40B4-BE49-F238E27FC236}">
                <a16:creationId xmlns:a16="http://schemas.microsoft.com/office/drawing/2014/main" id="{904FAD64-0A46-475A-B69B-5A03BDAAAD8F}"/>
              </a:ext>
            </a:extLst>
          </p:cNvPr>
          <p:cNvSpPr txBox="1">
            <a:spLocks/>
          </p:cNvSpPr>
          <p:nvPr/>
        </p:nvSpPr>
        <p:spPr>
          <a:xfrm>
            <a:off x="1154954" y="3534160"/>
            <a:ext cx="10668000" cy="571433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buFont typeface="Wingdings 3" charset="2"/>
              <a:buNone/>
            </a:pPr>
            <a:r>
              <a:rPr lang="en-GB" dirty="0"/>
              <a:t>Encourage children to play Times table </a:t>
            </a:r>
            <a:r>
              <a:rPr lang="en-GB" dirty="0" err="1"/>
              <a:t>Rockstars</a:t>
            </a:r>
            <a:r>
              <a:rPr lang="en-GB" dirty="0"/>
              <a:t> as often as possible. Small 5 minute daily sessions will help children to learn times tables more than one long session a week. </a:t>
            </a:r>
          </a:p>
          <a:p>
            <a:pPr marL="0" indent="0">
              <a:buFont typeface="Wingdings 3" charset="2"/>
              <a:buNone/>
            </a:pPr>
            <a:r>
              <a:rPr lang="en-GB" dirty="0"/>
              <a:t>The soundcheck is very similar to the multiplication check. </a:t>
            </a:r>
          </a:p>
          <a:p>
            <a:pPr marL="0" indent="0">
              <a:buFont typeface="Wingdings 3" charset="2"/>
              <a:buNone/>
            </a:pPr>
            <a:endParaRPr lang="en-GB" dirty="0"/>
          </a:p>
          <a:p>
            <a:pPr marL="0" indent="0">
              <a:buFont typeface="Wingdings 3" charset="2"/>
              <a:buNone/>
            </a:pPr>
            <a:r>
              <a:rPr lang="en-GB" dirty="0"/>
              <a:t>Quiz your child at home regularly. This could be when making dinner or </a:t>
            </a:r>
          </a:p>
          <a:p>
            <a:pPr marL="0" indent="0">
              <a:buFont typeface="Wingdings 3" charset="2"/>
              <a:buNone/>
            </a:pPr>
            <a:r>
              <a:rPr lang="en-GB" dirty="0"/>
              <a:t>on the journey to school.</a:t>
            </a:r>
          </a:p>
          <a:p>
            <a:pPr marL="0" indent="0">
              <a:buFont typeface="Wingdings 3" charset="2"/>
              <a:buNone/>
            </a:pPr>
            <a:endParaRPr lang="en-GB" dirty="0"/>
          </a:p>
          <a:p>
            <a:pPr marL="0" indent="0">
              <a:buFont typeface="Wingdings 3" charset="2"/>
              <a:buNone/>
            </a:pPr>
            <a:endParaRPr lang="en-GB" dirty="0"/>
          </a:p>
          <a:p>
            <a:pPr marL="0" indent="0">
              <a:buFont typeface="Wingdings 3" charset="2"/>
              <a:buNone/>
            </a:pPr>
            <a:endParaRPr lang="en-GB" dirty="0"/>
          </a:p>
        </p:txBody>
      </p:sp>
      <p:pic>
        <p:nvPicPr>
          <p:cNvPr id="5" name="Picture 4" descr="A picture containing text, clipart, vector graphics&#10;&#10;Description automatically generated">
            <a:extLst>
              <a:ext uri="{FF2B5EF4-FFF2-40B4-BE49-F238E27FC236}">
                <a16:creationId xmlns:a16="http://schemas.microsoft.com/office/drawing/2014/main" id="{8FECF02A-6743-4C76-B4E6-8DA41332F29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4791" y="4646300"/>
            <a:ext cx="2173986" cy="1638683"/>
          </a:xfrm>
          <a:prstGeom prst="rect">
            <a:avLst/>
          </a:prstGeom>
          <a:noFill/>
          <a:ln>
            <a:noFill/>
          </a:ln>
        </p:spPr>
      </p:pic>
    </p:spTree>
    <p:extLst>
      <p:ext uri="{BB962C8B-B14F-4D97-AF65-F5344CB8AC3E}">
        <p14:creationId xmlns:p14="http://schemas.microsoft.com/office/powerpoint/2010/main" val="3133485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sign&#10;&#10;Description automatically generated">
            <a:extLst>
              <a:ext uri="{FF2B5EF4-FFF2-40B4-BE49-F238E27FC236}">
                <a16:creationId xmlns:a16="http://schemas.microsoft.com/office/drawing/2014/main" id="{5B55A11B-3501-3E4A-8718-E93C614162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416085">
            <a:off x="9340617" y="1356478"/>
            <a:ext cx="1999526" cy="2175602"/>
          </a:xfrm>
          <a:prstGeom prst="rect">
            <a:avLst/>
          </a:prstGeom>
        </p:spPr>
      </p:pic>
      <p:sp>
        <p:nvSpPr>
          <p:cNvPr id="9" name="TextBox 8">
            <a:extLst>
              <a:ext uri="{FF2B5EF4-FFF2-40B4-BE49-F238E27FC236}">
                <a16:creationId xmlns:a16="http://schemas.microsoft.com/office/drawing/2014/main" id="{A36ECFF8-40FC-DC45-82C2-920AAD32E671}"/>
              </a:ext>
            </a:extLst>
          </p:cNvPr>
          <p:cNvSpPr txBox="1"/>
          <p:nvPr/>
        </p:nvSpPr>
        <p:spPr>
          <a:xfrm>
            <a:off x="415361" y="2514075"/>
            <a:ext cx="8566878" cy="1292662"/>
          </a:xfrm>
          <a:prstGeom prst="rect">
            <a:avLst/>
          </a:prstGeom>
          <a:noFill/>
        </p:spPr>
        <p:txBody>
          <a:bodyPr wrap="square">
            <a:spAutoFit/>
          </a:bodyPr>
          <a:lstStyle/>
          <a:p>
            <a:pPr lvl="0"/>
            <a:r>
              <a:rPr lang="en-GB" dirty="0">
                <a:effectLst/>
                <a:ea typeface="Times New Roman" panose="02020603050405020304" pitchFamily="18" charset="0"/>
                <a:cs typeface="Times New Roman" panose="02020603050405020304" pitchFamily="18" charset="0"/>
              </a:rPr>
              <a:t>Display a poster with all of the times tables facts on at home</a:t>
            </a:r>
            <a:r>
              <a:rPr lang="en-GB" dirty="0">
                <a:solidFill>
                  <a:srgbClr val="0B0C0C"/>
                </a:solidFill>
                <a:effectLst/>
                <a:latin typeface="Calibri Light" panose="020F0302020204030204" pitchFamily="34" charset="0"/>
                <a:ea typeface="Times New Roman" panose="02020603050405020304" pitchFamily="18" charset="0"/>
                <a:cs typeface="Times New Roman" panose="02020603050405020304" pitchFamily="18" charset="0"/>
              </a:rPr>
              <a:t>.</a:t>
            </a:r>
          </a:p>
          <a:p>
            <a:pPr lvl="0"/>
            <a:endParaRPr lang="en-GB" sz="2400" dirty="0">
              <a:solidFill>
                <a:srgbClr val="0B0C0C"/>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lvl="0"/>
            <a:r>
              <a:rPr lang="en-GB" dirty="0">
                <a:latin typeface="+mj-lt"/>
                <a:ea typeface="Times New Roman" panose="02020603050405020304" pitchFamily="18" charset="0"/>
                <a:cs typeface="Times New Roman" panose="02020603050405020304" pitchFamily="18" charset="0"/>
              </a:rPr>
              <a:t>We teach lots of tricks to help the children remember</a:t>
            </a:r>
          </a:p>
          <a:p>
            <a:pPr lvl="0"/>
            <a:r>
              <a:rPr lang="en-GB" dirty="0">
                <a:effectLst/>
                <a:latin typeface="+mj-lt"/>
                <a:ea typeface="Times New Roman" panose="02020603050405020304" pitchFamily="18" charset="0"/>
                <a:cs typeface="Times New Roman" panose="02020603050405020304" pitchFamily="18" charset="0"/>
              </a:rPr>
              <a:t>the times tables. You could learn a trick together.</a:t>
            </a:r>
          </a:p>
        </p:txBody>
      </p:sp>
      <p:sp>
        <p:nvSpPr>
          <p:cNvPr id="8" name="Rectangle 5">
            <a:extLst>
              <a:ext uri="{FF2B5EF4-FFF2-40B4-BE49-F238E27FC236}">
                <a16:creationId xmlns:a16="http://schemas.microsoft.com/office/drawing/2014/main" id="{466C6A32-CFD0-744B-B4CE-7324424F52CE}"/>
              </a:ext>
            </a:extLst>
          </p:cNvPr>
          <p:cNvSpPr>
            <a:spLocks noChangeArrowheads="1"/>
          </p:cNvSpPr>
          <p:nvPr/>
        </p:nvSpPr>
        <p:spPr bwMode="auto">
          <a:xfrm>
            <a:off x="0" y="34290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8" name="Picture 4" descr="Diagram&#10;&#10;Description automatically generated with medium confidence">
            <a:extLst>
              <a:ext uri="{FF2B5EF4-FFF2-40B4-BE49-F238E27FC236}">
                <a16:creationId xmlns:a16="http://schemas.microsoft.com/office/drawing/2014/main" id="{5DC98DC5-1F57-994B-856E-6DA433D266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82239" y="4506928"/>
            <a:ext cx="2709802" cy="173203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8F2E2623-2720-8841-A3D7-D8CE0BD54CCD}"/>
              </a:ext>
            </a:extLst>
          </p:cNvPr>
          <p:cNvSpPr txBox="1"/>
          <p:nvPr/>
        </p:nvSpPr>
        <p:spPr>
          <a:xfrm>
            <a:off x="415360" y="4632587"/>
            <a:ext cx="7776917" cy="923330"/>
          </a:xfrm>
          <a:prstGeom prst="rect">
            <a:avLst/>
          </a:prstGeom>
          <a:noFill/>
        </p:spPr>
        <p:txBody>
          <a:bodyPr wrap="square">
            <a:spAutoFit/>
          </a:bodyPr>
          <a:lstStyle/>
          <a:p>
            <a:pPr lvl="0"/>
            <a:r>
              <a:rPr lang="en-GB" dirty="0">
                <a:effectLst/>
                <a:ea typeface="Times New Roman" panose="02020603050405020304" pitchFamily="18" charset="0"/>
                <a:cs typeface="Times New Roman" panose="02020603050405020304" pitchFamily="18" charset="0"/>
              </a:rPr>
              <a:t>Create flash cards with your children and let them play with friends, siblings, grandparents. They could write the answer on the back and test themselves. </a:t>
            </a:r>
          </a:p>
        </p:txBody>
      </p:sp>
      <p:sp>
        <p:nvSpPr>
          <p:cNvPr id="10" name="Title 1">
            <a:extLst>
              <a:ext uri="{FF2B5EF4-FFF2-40B4-BE49-F238E27FC236}">
                <a16:creationId xmlns:a16="http://schemas.microsoft.com/office/drawing/2014/main" id="{5BE66CE5-C0F2-484A-B9D1-27C21B3E9DED}"/>
              </a:ext>
            </a:extLst>
          </p:cNvPr>
          <p:cNvSpPr>
            <a:spLocks noGrp="1"/>
          </p:cNvSpPr>
          <p:nvPr>
            <p:ph type="title"/>
          </p:nvPr>
        </p:nvSpPr>
        <p:spPr>
          <a:xfrm>
            <a:off x="613779" y="497366"/>
            <a:ext cx="8761413" cy="706964"/>
          </a:xfrm>
        </p:spPr>
        <p:txBody>
          <a:bodyPr/>
          <a:lstStyle/>
          <a:p>
            <a:r>
              <a:rPr lang="en-GB" dirty="0"/>
              <a:t>What can I do to support my child?</a:t>
            </a:r>
          </a:p>
        </p:txBody>
      </p:sp>
    </p:spTree>
    <p:extLst>
      <p:ext uri="{BB962C8B-B14F-4D97-AF65-F5344CB8AC3E}">
        <p14:creationId xmlns:p14="http://schemas.microsoft.com/office/powerpoint/2010/main" val="19423422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7EC264F7BBEE46971DD92B85B26346" ma:contentTypeVersion="13" ma:contentTypeDescription="Create a new document." ma:contentTypeScope="" ma:versionID="79daa773bbcc5cf9404c1a90a55329f2">
  <xsd:schema xmlns:xsd="http://www.w3.org/2001/XMLSchema" xmlns:xs="http://www.w3.org/2001/XMLSchema" xmlns:p="http://schemas.microsoft.com/office/2006/metadata/properties" xmlns:ns2="dbee51d7-3879-48a0-b71b-7e2b98e90c1a" xmlns:ns3="a7d8ef20-43bb-4635-b80d-8e73e33420c9" targetNamespace="http://schemas.microsoft.com/office/2006/metadata/properties" ma:root="true" ma:fieldsID="3c407421c10b2e3c20059369e5c405f0" ns2:_="" ns3:_="">
    <xsd:import namespace="dbee51d7-3879-48a0-b71b-7e2b98e90c1a"/>
    <xsd:import namespace="a7d8ef20-43bb-4635-b80d-8e73e33420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e51d7-3879-48a0-b71b-7e2b98e90c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d8ef20-43bb-4635-b80d-8e73e33420c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F8BE37-2725-40A3-8DBB-D27D21330D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ee51d7-3879-48a0-b71b-7e2b98e90c1a"/>
    <ds:schemaRef ds:uri="a7d8ef20-43bb-4635-b80d-8e73e33420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0D72C9-0037-4D49-ADEC-3D0B5469BD4B}">
  <ds:schemaRefs>
    <ds:schemaRef ds:uri="http://www.w3.org/XML/1998/namespace"/>
    <ds:schemaRef ds:uri="http://schemas.microsoft.com/office/2006/documentManagement/types"/>
    <ds:schemaRef ds:uri="http://purl.org/dc/elements/1.1/"/>
    <ds:schemaRef ds:uri="a7d8ef20-43bb-4635-b80d-8e73e33420c9"/>
    <ds:schemaRef ds:uri="http://schemas.microsoft.com/office/2006/metadata/properties"/>
    <ds:schemaRef ds:uri="dbee51d7-3879-48a0-b71b-7e2b98e90c1a"/>
    <ds:schemaRef ds:uri="http://schemas.openxmlformats.org/package/2006/metadata/core-properties"/>
    <ds:schemaRef ds:uri="http://schemas.microsoft.com/office/infopath/2007/PartnerControls"/>
    <ds:schemaRef ds:uri="http://purl.org/dc/dcmitype/"/>
    <ds:schemaRef ds:uri="http://purl.org/dc/terms/"/>
  </ds:schemaRefs>
</ds:datastoreItem>
</file>

<file path=customXml/itemProps3.xml><?xml version="1.0" encoding="utf-8"?>
<ds:datastoreItem xmlns:ds="http://schemas.openxmlformats.org/officeDocument/2006/customXml" ds:itemID="{B823B30D-5B63-4579-81E8-A10999D45F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208</TotalTime>
  <Words>655</Words>
  <Application>Microsoft Office PowerPoint</Application>
  <PresentationFormat>Widescreen</PresentationFormat>
  <Paragraphs>37</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Century Gothic</vt:lpstr>
      <vt:lpstr>Times New Roman</vt:lpstr>
      <vt:lpstr>Wingdings 3</vt:lpstr>
      <vt:lpstr>Ion Boardroom</vt:lpstr>
      <vt:lpstr>Year Four Multiplication Check.</vt:lpstr>
      <vt:lpstr>Why are times tables important?</vt:lpstr>
      <vt:lpstr>What does the multiplication check involve?</vt:lpstr>
      <vt:lpstr>Example- this is very similar to the NTC.</vt:lpstr>
      <vt:lpstr>When is it?</vt:lpstr>
      <vt:lpstr>Will I find out my child’s score?</vt:lpstr>
      <vt:lpstr>Access for all children.</vt:lpstr>
      <vt:lpstr>What can I do to support my child?</vt:lpstr>
      <vt:lpstr>What can I do to support my child?</vt:lpstr>
      <vt:lpstr>What can I do to support my child?</vt:lpstr>
      <vt:lpstr>We value your support. Thank you for supporting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Four Multiplication Check.</dc:title>
  <dc:creator>Michelle Underwood</dc:creator>
  <cp:lastModifiedBy>LLogan</cp:lastModifiedBy>
  <cp:revision>9</cp:revision>
  <dcterms:created xsi:type="dcterms:W3CDTF">2022-02-08T18:09:26Z</dcterms:created>
  <dcterms:modified xsi:type="dcterms:W3CDTF">2023-03-23T10:58:29Z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0x0101000E7EC264F7BBEE46971DD92B85B26346</vt:lpwstr>
  </property>
</Properties>
</file>