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8" r:id="rId3"/>
    <p:sldId id="261" r:id="rId4"/>
    <p:sldId id="291" r:id="rId5"/>
    <p:sldId id="260" r:id="rId6"/>
    <p:sldId id="262" r:id="rId7"/>
    <p:sldId id="263" r:id="rId8"/>
    <p:sldId id="264" r:id="rId9"/>
    <p:sldId id="265" r:id="rId10"/>
    <p:sldId id="267" r:id="rId11"/>
    <p:sldId id="276" r:id="rId12"/>
    <p:sldId id="275" r:id="rId13"/>
    <p:sldId id="274" r:id="rId14"/>
    <p:sldId id="273" r:id="rId15"/>
    <p:sldId id="272" r:id="rId16"/>
    <p:sldId id="271" r:id="rId17"/>
    <p:sldId id="292" r:id="rId18"/>
    <p:sldId id="270" r:id="rId19"/>
    <p:sldId id="268" r:id="rId20"/>
    <p:sldId id="284" r:id="rId21"/>
    <p:sldId id="286" r:id="rId22"/>
    <p:sldId id="285" r:id="rId23"/>
    <p:sldId id="283" r:id="rId24"/>
    <p:sldId id="293" r:id="rId25"/>
    <p:sldId id="282" r:id="rId26"/>
    <p:sldId id="280" r:id="rId27"/>
  </p:sldIdLst>
  <p:sldSz cx="9144000" cy="6858000" type="screen4x3"/>
  <p:notesSz cx="6797675" cy="9926638"/>
  <p:defaultTextStyle>
    <a:defPPr>
      <a:defRPr lang="en-GB"/>
    </a:defPPr>
    <a:lvl1pPr algn="l" rtl="0" fontAlgn="base">
      <a:lnSpc>
        <a:spcPct val="90000"/>
      </a:lnSpc>
      <a:spcBef>
        <a:spcPct val="50000"/>
      </a:spcBef>
      <a:spcAft>
        <a:spcPct val="0"/>
      </a:spcAft>
      <a:defRPr sz="1600" kern="1200">
        <a:solidFill>
          <a:schemeClr val="tx1"/>
        </a:solidFill>
        <a:latin typeface="Arial" pitchFamily="34" charset="0"/>
        <a:ea typeface="+mn-ea"/>
        <a:cs typeface="+mn-cs"/>
      </a:defRPr>
    </a:lvl1pPr>
    <a:lvl2pPr marL="457200" algn="l" rtl="0" fontAlgn="base">
      <a:lnSpc>
        <a:spcPct val="90000"/>
      </a:lnSpc>
      <a:spcBef>
        <a:spcPct val="50000"/>
      </a:spcBef>
      <a:spcAft>
        <a:spcPct val="0"/>
      </a:spcAft>
      <a:defRPr sz="1600" kern="1200">
        <a:solidFill>
          <a:schemeClr val="tx1"/>
        </a:solidFill>
        <a:latin typeface="Arial" pitchFamily="34" charset="0"/>
        <a:ea typeface="+mn-ea"/>
        <a:cs typeface="+mn-cs"/>
      </a:defRPr>
    </a:lvl2pPr>
    <a:lvl3pPr marL="914400" algn="l" rtl="0" fontAlgn="base">
      <a:lnSpc>
        <a:spcPct val="90000"/>
      </a:lnSpc>
      <a:spcBef>
        <a:spcPct val="50000"/>
      </a:spcBef>
      <a:spcAft>
        <a:spcPct val="0"/>
      </a:spcAft>
      <a:defRPr sz="1600" kern="1200">
        <a:solidFill>
          <a:schemeClr val="tx1"/>
        </a:solidFill>
        <a:latin typeface="Arial" pitchFamily="34" charset="0"/>
        <a:ea typeface="+mn-ea"/>
        <a:cs typeface="+mn-cs"/>
      </a:defRPr>
    </a:lvl3pPr>
    <a:lvl4pPr marL="1371600" algn="l" rtl="0" fontAlgn="base">
      <a:lnSpc>
        <a:spcPct val="90000"/>
      </a:lnSpc>
      <a:spcBef>
        <a:spcPct val="50000"/>
      </a:spcBef>
      <a:spcAft>
        <a:spcPct val="0"/>
      </a:spcAft>
      <a:defRPr sz="1600" kern="1200">
        <a:solidFill>
          <a:schemeClr val="tx1"/>
        </a:solidFill>
        <a:latin typeface="Arial" pitchFamily="34" charset="0"/>
        <a:ea typeface="+mn-ea"/>
        <a:cs typeface="+mn-cs"/>
      </a:defRPr>
    </a:lvl4pPr>
    <a:lvl5pPr marL="1828800" algn="l" rtl="0" fontAlgn="base">
      <a:lnSpc>
        <a:spcPct val="90000"/>
      </a:lnSpc>
      <a:spcBef>
        <a:spcPct val="50000"/>
      </a:spcBef>
      <a:spcAft>
        <a:spcPct val="0"/>
      </a:spcAft>
      <a:defRPr sz="1600" kern="1200">
        <a:solidFill>
          <a:schemeClr val="tx1"/>
        </a:solidFill>
        <a:latin typeface="Arial" pitchFamily="34" charset="0"/>
        <a:ea typeface="+mn-ea"/>
        <a:cs typeface="+mn-cs"/>
      </a:defRPr>
    </a:lvl5pPr>
    <a:lvl6pPr marL="2286000" algn="l" defTabSz="914400" rtl="0" eaLnBrk="1" latinLnBrk="0" hangingPunct="1">
      <a:defRPr sz="1600" kern="1200">
        <a:solidFill>
          <a:schemeClr val="tx1"/>
        </a:solidFill>
        <a:latin typeface="Arial" pitchFamily="34" charset="0"/>
        <a:ea typeface="+mn-ea"/>
        <a:cs typeface="+mn-cs"/>
      </a:defRPr>
    </a:lvl6pPr>
    <a:lvl7pPr marL="2743200" algn="l" defTabSz="914400" rtl="0" eaLnBrk="1" latinLnBrk="0" hangingPunct="1">
      <a:defRPr sz="1600" kern="1200">
        <a:solidFill>
          <a:schemeClr val="tx1"/>
        </a:solidFill>
        <a:latin typeface="Arial" pitchFamily="34" charset="0"/>
        <a:ea typeface="+mn-ea"/>
        <a:cs typeface="+mn-cs"/>
      </a:defRPr>
    </a:lvl7pPr>
    <a:lvl8pPr marL="3200400" algn="l" defTabSz="914400" rtl="0" eaLnBrk="1" latinLnBrk="0" hangingPunct="1">
      <a:defRPr sz="1600" kern="1200">
        <a:solidFill>
          <a:schemeClr val="tx1"/>
        </a:solidFill>
        <a:latin typeface="Arial" pitchFamily="34" charset="0"/>
        <a:ea typeface="+mn-ea"/>
        <a:cs typeface="+mn-cs"/>
      </a:defRPr>
    </a:lvl8pPr>
    <a:lvl9pPr marL="3657600" algn="l" defTabSz="914400" rtl="0" eaLnBrk="1" latinLnBrk="0" hangingPunct="1">
      <a:defRPr sz="16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862954-07F6-3773-D480-A138A903DF06}" v="43" dt="2022-04-25T08:50:46.765"/>
    <p1510:client id="{CB7A4F81-E576-DE75-EF2B-F9988DC96C0E}" v="17" dt="2022-04-25T12:44:52.161"/>
    <p1510:client id="{ED17A42A-4AE3-47E4-9F53-6EA1395960F6}" v="28" dt="2022-04-25T11:31:23.996"/>
    <p1510:client id="{FD049510-1844-42A3-A5AD-186E3FF03F60}" v="104" dt="2022-04-25T13:44:24.7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2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41987" name="Rectangle 3"/>
          <p:cNvSpPr>
            <a:spLocks noGrp="1" noChangeArrowheads="1"/>
          </p:cNvSpPr>
          <p:nvPr>
            <p:ph type="dt" sz="quarter"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51FD66CD-F48A-45B7-941B-40BFE5DC7590}" type="datetimeFigureOut">
              <a:rPr lang="en-GB" altLang="en-US"/>
              <a:pPr/>
              <a:t>09/05/2022</a:t>
            </a:fld>
            <a:endParaRPr lang="en-GB" altLang="en-US"/>
          </a:p>
        </p:txBody>
      </p:sp>
      <p:sp>
        <p:nvSpPr>
          <p:cNvPr id="41988" name="Rectangle 4"/>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41989" name="Rectangle 5"/>
          <p:cNvSpPr>
            <a:spLocks noGrp="1" noChangeArrowheads="1"/>
          </p:cNvSpPr>
          <p:nvPr>
            <p:ph type="sldNum" sz="quarter" idx="3"/>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C958395-3930-4D9D-A484-2794BCD7C496}" type="slidenum">
              <a:rPr lang="en-GB" altLang="en-US"/>
              <a:pPr/>
              <a:t>‹#›</a:t>
            </a:fld>
            <a:endParaRPr lang="en-GB" altLang="en-US"/>
          </a:p>
        </p:txBody>
      </p:sp>
    </p:spTree>
    <p:extLst>
      <p:ext uri="{BB962C8B-B14F-4D97-AF65-F5344CB8AC3E}">
        <p14:creationId xmlns:p14="http://schemas.microsoft.com/office/powerpoint/2010/main" val="899790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43B22C1-0601-4FC1-AE6E-98037924ED65}" type="datetimeFigureOut">
              <a:rPr lang="en-GB" smtClean="0"/>
              <a:t>09/05/2022</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E62A795-DD59-4DF2-8A05-AED4CAAFBB31}" type="slidenum">
              <a:rPr lang="en-GB" smtClean="0"/>
              <a:t>‹#›</a:t>
            </a:fld>
            <a:endParaRPr lang="en-GB"/>
          </a:p>
        </p:txBody>
      </p:sp>
    </p:spTree>
    <p:extLst>
      <p:ext uri="{BB962C8B-B14F-4D97-AF65-F5344CB8AC3E}">
        <p14:creationId xmlns:p14="http://schemas.microsoft.com/office/powerpoint/2010/main" val="4151805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E62A795-DD59-4DF2-8A05-AED4CAAFBB31}" type="slidenum">
              <a:rPr lang="en-GB" smtClean="0"/>
              <a:t>3</a:t>
            </a:fld>
            <a:endParaRPr lang="en-GB"/>
          </a:p>
        </p:txBody>
      </p:sp>
    </p:spTree>
    <p:extLst>
      <p:ext uri="{BB962C8B-B14F-4D97-AF65-F5344CB8AC3E}">
        <p14:creationId xmlns:p14="http://schemas.microsoft.com/office/powerpoint/2010/main" val="2506099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D10ED760-9A34-4535-AA1E-315C2FD8FBB0}" type="slidenum">
              <a:rPr lang="en-GB" altLang="en-US"/>
              <a:pPr>
                <a:defRPr/>
              </a:pPr>
              <a:t>‹#›</a:t>
            </a:fld>
            <a:endParaRPr lang="en-GB" altLang="en-US"/>
          </a:p>
        </p:txBody>
      </p:sp>
    </p:spTree>
    <p:extLst>
      <p:ext uri="{BB962C8B-B14F-4D97-AF65-F5344CB8AC3E}">
        <p14:creationId xmlns:p14="http://schemas.microsoft.com/office/powerpoint/2010/main" val="605457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FD9DAF58-A686-4D2E-9AE1-DABD58FF61D3}" type="slidenum">
              <a:rPr lang="en-GB" altLang="en-US"/>
              <a:pPr>
                <a:defRPr/>
              </a:pPr>
              <a:t>‹#›</a:t>
            </a:fld>
            <a:endParaRPr lang="en-GB" altLang="en-US"/>
          </a:p>
        </p:txBody>
      </p:sp>
    </p:spTree>
    <p:extLst>
      <p:ext uri="{BB962C8B-B14F-4D97-AF65-F5344CB8AC3E}">
        <p14:creationId xmlns:p14="http://schemas.microsoft.com/office/powerpoint/2010/main" val="407991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BDFA9DCE-F716-4C5B-BED3-8B6F7539DA8B}" type="slidenum">
              <a:rPr lang="en-GB" altLang="en-US"/>
              <a:pPr>
                <a:defRPr/>
              </a:pPr>
              <a:t>‹#›</a:t>
            </a:fld>
            <a:endParaRPr lang="en-GB" altLang="en-US"/>
          </a:p>
        </p:txBody>
      </p:sp>
    </p:spTree>
    <p:extLst>
      <p:ext uri="{BB962C8B-B14F-4D97-AF65-F5344CB8AC3E}">
        <p14:creationId xmlns:p14="http://schemas.microsoft.com/office/powerpoint/2010/main" val="946584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A2C264C-A22D-4564-918A-60DA7210FA1C}" type="slidenum">
              <a:rPr lang="en-GB" altLang="en-US"/>
              <a:pPr>
                <a:defRPr/>
              </a:pPr>
              <a:t>‹#›</a:t>
            </a:fld>
            <a:endParaRPr lang="en-GB" altLang="en-US"/>
          </a:p>
        </p:txBody>
      </p:sp>
    </p:spTree>
    <p:extLst>
      <p:ext uri="{BB962C8B-B14F-4D97-AF65-F5344CB8AC3E}">
        <p14:creationId xmlns:p14="http://schemas.microsoft.com/office/powerpoint/2010/main" val="190065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748AAF62-C152-4CDB-9FBA-D1D7FDC65061}" type="slidenum">
              <a:rPr lang="en-GB" altLang="en-US"/>
              <a:pPr>
                <a:defRPr/>
              </a:pPr>
              <a:t>‹#›</a:t>
            </a:fld>
            <a:endParaRPr lang="en-GB" altLang="en-US"/>
          </a:p>
        </p:txBody>
      </p:sp>
    </p:spTree>
    <p:extLst>
      <p:ext uri="{BB962C8B-B14F-4D97-AF65-F5344CB8AC3E}">
        <p14:creationId xmlns:p14="http://schemas.microsoft.com/office/powerpoint/2010/main" val="3001277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DF8FF745-8BAC-44B4-8F4E-4A70DEEB300F}" type="slidenum">
              <a:rPr lang="en-GB" altLang="en-US"/>
              <a:pPr>
                <a:defRPr/>
              </a:pPr>
              <a:t>‹#›</a:t>
            </a:fld>
            <a:endParaRPr lang="en-GB" altLang="en-US"/>
          </a:p>
        </p:txBody>
      </p:sp>
    </p:spTree>
    <p:extLst>
      <p:ext uri="{BB962C8B-B14F-4D97-AF65-F5344CB8AC3E}">
        <p14:creationId xmlns:p14="http://schemas.microsoft.com/office/powerpoint/2010/main" val="1072609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32ACFF99-00EB-4B0D-AC81-3FDE11B3D637}" type="slidenum">
              <a:rPr lang="en-GB" altLang="en-US"/>
              <a:pPr>
                <a:defRPr/>
              </a:pPr>
              <a:t>‹#›</a:t>
            </a:fld>
            <a:endParaRPr lang="en-GB" altLang="en-US"/>
          </a:p>
        </p:txBody>
      </p:sp>
    </p:spTree>
    <p:extLst>
      <p:ext uri="{BB962C8B-B14F-4D97-AF65-F5344CB8AC3E}">
        <p14:creationId xmlns:p14="http://schemas.microsoft.com/office/powerpoint/2010/main" val="2316301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C6E5C87A-F620-408C-9665-A6F8147C097E}" type="slidenum">
              <a:rPr lang="en-GB" altLang="en-US"/>
              <a:pPr>
                <a:defRPr/>
              </a:pPr>
              <a:t>‹#›</a:t>
            </a:fld>
            <a:endParaRPr lang="en-GB" altLang="en-US"/>
          </a:p>
        </p:txBody>
      </p:sp>
    </p:spTree>
    <p:extLst>
      <p:ext uri="{BB962C8B-B14F-4D97-AF65-F5344CB8AC3E}">
        <p14:creationId xmlns:p14="http://schemas.microsoft.com/office/powerpoint/2010/main" val="261137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40549488-65C1-4E0C-8D3B-64884BE47FAB}" type="slidenum">
              <a:rPr lang="en-GB" altLang="en-US"/>
              <a:pPr>
                <a:defRPr/>
              </a:pPr>
              <a:t>‹#›</a:t>
            </a:fld>
            <a:endParaRPr lang="en-GB" altLang="en-US"/>
          </a:p>
        </p:txBody>
      </p:sp>
    </p:spTree>
    <p:extLst>
      <p:ext uri="{BB962C8B-B14F-4D97-AF65-F5344CB8AC3E}">
        <p14:creationId xmlns:p14="http://schemas.microsoft.com/office/powerpoint/2010/main" val="2592385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B3642926-5070-4E04-81A6-D5D0C7D08F75}" type="slidenum">
              <a:rPr lang="en-GB" altLang="en-US"/>
              <a:pPr>
                <a:defRPr/>
              </a:pPr>
              <a:t>‹#›</a:t>
            </a:fld>
            <a:endParaRPr lang="en-GB" altLang="en-US"/>
          </a:p>
        </p:txBody>
      </p:sp>
    </p:spTree>
    <p:extLst>
      <p:ext uri="{BB962C8B-B14F-4D97-AF65-F5344CB8AC3E}">
        <p14:creationId xmlns:p14="http://schemas.microsoft.com/office/powerpoint/2010/main" val="1787215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A90CC1AE-5F59-4209-85FE-512CEC55737F}" type="slidenum">
              <a:rPr lang="en-GB" altLang="en-US"/>
              <a:pPr>
                <a:defRPr/>
              </a:pPr>
              <a:t>‹#›</a:t>
            </a:fld>
            <a:endParaRPr lang="en-GB" altLang="en-US"/>
          </a:p>
        </p:txBody>
      </p:sp>
    </p:spTree>
    <p:extLst>
      <p:ext uri="{BB962C8B-B14F-4D97-AF65-F5344CB8AC3E}">
        <p14:creationId xmlns:p14="http://schemas.microsoft.com/office/powerpoint/2010/main" val="185564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smtClean="0">
                <a:latin typeface="Times New Roman" pitchFamily="18" charset="0"/>
              </a:defRPr>
            </a:lvl1pPr>
          </a:lstStyle>
          <a:p>
            <a:pPr>
              <a:defRPr/>
            </a:pPr>
            <a:endParaRPr lang="en-GB"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smtClean="0">
                <a:latin typeface="Times New Roman" pitchFamily="18" charset="0"/>
              </a:defRPr>
            </a:lvl1pPr>
          </a:lstStyle>
          <a:p>
            <a:pPr>
              <a:defRPr/>
            </a:pPr>
            <a:endParaRPr lang="en-GB"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smtClean="0">
                <a:latin typeface="Times New Roman" pitchFamily="18" charset="0"/>
              </a:defRPr>
            </a:lvl1pPr>
          </a:lstStyle>
          <a:p>
            <a:pPr>
              <a:defRPr/>
            </a:pPr>
            <a:fld id="{97737E9B-ECC0-4A4D-B1D4-321AF71CAB8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medway.gov.uk/onlineadmissions"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mailto:admissions@medway.gov.uk"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mailto:admissions@medway.gov.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medwaytest@medway.gov.uk"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8762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ChangeArrowheads="1"/>
          </p:cNvSpPr>
          <p:nvPr/>
        </p:nvSpPr>
        <p:spPr bwMode="auto">
          <a:xfrm>
            <a:off x="1642268" y="1390650"/>
            <a:ext cx="67818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fontAlgn="base">
              <a:spcBef>
                <a:spcPct val="20000"/>
              </a:spcBef>
              <a:spcAft>
                <a:spcPct val="0"/>
              </a:spcAft>
              <a:buChar char="»"/>
              <a:defRPr sz="2000">
                <a:solidFill>
                  <a:schemeClr val="tx1"/>
                </a:solidFill>
                <a:latin typeface="Times New Roman" pitchFamily="18" charset="0"/>
              </a:defRPr>
            </a:lvl6pPr>
            <a:lvl7pPr marL="2971800" indent="-228600" fontAlgn="base">
              <a:spcBef>
                <a:spcPct val="20000"/>
              </a:spcBef>
              <a:spcAft>
                <a:spcPct val="0"/>
              </a:spcAft>
              <a:buChar char="»"/>
              <a:defRPr sz="2000">
                <a:solidFill>
                  <a:schemeClr val="tx1"/>
                </a:solidFill>
                <a:latin typeface="Times New Roman" pitchFamily="18" charset="0"/>
              </a:defRPr>
            </a:lvl7pPr>
            <a:lvl8pPr marL="3429000" indent="-228600" fontAlgn="base">
              <a:spcBef>
                <a:spcPct val="20000"/>
              </a:spcBef>
              <a:spcAft>
                <a:spcPct val="0"/>
              </a:spcAft>
              <a:buChar char="»"/>
              <a:defRPr sz="2000">
                <a:solidFill>
                  <a:schemeClr val="tx1"/>
                </a:solidFill>
                <a:latin typeface="Times New Roman" pitchFamily="18" charset="0"/>
              </a:defRPr>
            </a:lvl8pPr>
            <a:lvl9pPr marL="3886200" indent="-228600" fontAlgn="base">
              <a:spcBef>
                <a:spcPct val="20000"/>
              </a:spcBef>
              <a:spcAft>
                <a:spcPct val="0"/>
              </a:spcAft>
              <a:buChar char="»"/>
              <a:defRPr sz="2000">
                <a:solidFill>
                  <a:schemeClr val="tx1"/>
                </a:solidFill>
                <a:latin typeface="Times New Roman" pitchFamily="18" charset="0"/>
              </a:defRPr>
            </a:lvl9pPr>
          </a:lstStyle>
          <a:p>
            <a:pPr algn="ctr">
              <a:buFontTx/>
              <a:buNone/>
              <a:defRPr/>
            </a:pPr>
            <a:endParaRPr lang="en-GB" altLang="en-US" sz="3600" b="1"/>
          </a:p>
          <a:p>
            <a:pPr marL="0" indent="0" algn="ctr">
              <a:buFontTx/>
              <a:buNone/>
              <a:defRPr/>
            </a:pPr>
            <a:r>
              <a:rPr lang="en-GB" altLang="en-US" sz="3600" b="1">
                <a:latin typeface="Arial" panose="020B0604020202020204" pitchFamily="34" charset="0"/>
                <a:cs typeface="Arial" panose="020B0604020202020204" pitchFamily="34" charset="0"/>
              </a:rPr>
              <a:t>Secondary Admissions 2023</a:t>
            </a:r>
          </a:p>
          <a:p>
            <a:pPr algn="ctr">
              <a:buFontTx/>
              <a:buNone/>
              <a:defRPr/>
            </a:pPr>
            <a:r>
              <a:rPr lang="en-GB" altLang="en-US" sz="2400">
                <a:latin typeface="Arial" panose="020B0604020202020204" pitchFamily="34" charset="0"/>
                <a:cs typeface="Arial" panose="020B0604020202020204" pitchFamily="34" charset="0"/>
              </a:rPr>
              <a:t>Presentation for parents </a:t>
            </a:r>
          </a:p>
          <a:p>
            <a:pPr algn="ctr">
              <a:buFontTx/>
              <a:buNone/>
              <a:defRPr/>
            </a:pPr>
            <a:endParaRPr lang="en-GB" altLang="en-US" sz="2000" b="1">
              <a:latin typeface="Arial" panose="020B0604020202020204" pitchFamily="34" charset="0"/>
              <a:cs typeface="Arial" panose="020B0604020202020204" pitchFamily="34" charset="0"/>
            </a:endParaRPr>
          </a:p>
          <a:p>
            <a:pPr algn="ctr">
              <a:buFontTx/>
              <a:buNone/>
              <a:defRPr/>
            </a:pPr>
            <a:endParaRPr lang="en-GB" altLang="en-US" sz="2800">
              <a:latin typeface="Arial" panose="020B0604020202020204" pitchFamily="34" charset="0"/>
              <a:cs typeface="Arial" panose="020B0604020202020204" pitchFamily="34" charset="0"/>
            </a:endParaRPr>
          </a:p>
          <a:p>
            <a:pPr algn="ctr">
              <a:buFontTx/>
              <a:buNone/>
              <a:defRPr/>
            </a:pPr>
            <a:r>
              <a:rPr lang="en-GB" altLang="en-US" sz="2400">
                <a:latin typeface="Arial" panose="020B0604020202020204" pitchFamily="34" charset="0"/>
                <a:cs typeface="Arial" panose="020B0604020202020204" pitchFamily="34" charset="0"/>
              </a:rPr>
              <a:t>School Services</a:t>
            </a:r>
          </a:p>
          <a:p>
            <a:pPr algn="ctr">
              <a:buFontTx/>
              <a:buNone/>
              <a:defRPr/>
            </a:pPr>
            <a:r>
              <a:rPr lang="en-GB" altLang="en-US" sz="2400">
                <a:latin typeface="Arial" panose="020B0604020202020204" pitchFamily="34" charset="0"/>
                <a:cs typeface="Arial" panose="020B0604020202020204" pitchFamily="34" charset="0"/>
              </a:rPr>
              <a:t>Medway Council</a:t>
            </a:r>
          </a:p>
        </p:txBody>
      </p:sp>
      <p:pic>
        <p:nvPicPr>
          <p:cNvPr id="2052"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115888"/>
            <a:ext cx="1943100"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4" name="Rectangle 8"/>
          <p:cNvSpPr>
            <a:spLocks noChangeArrowheads="1"/>
          </p:cNvSpPr>
          <p:nvPr/>
        </p:nvSpPr>
        <p:spPr bwMode="auto">
          <a:xfrm>
            <a:off x="1187624" y="152400"/>
            <a:ext cx="7803976"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altLang="en-US" sz="2000" b="1">
                <a:cs typeface="Arial" pitchFamily="34" charset="0"/>
              </a:rPr>
              <a:t>I think my child may need access or special arrangements for the Test. What can I do?</a:t>
            </a:r>
          </a:p>
        </p:txBody>
      </p:sp>
      <p:sp>
        <p:nvSpPr>
          <p:cNvPr id="19465" name="Rectangle 9"/>
          <p:cNvSpPr>
            <a:spLocks noChangeArrowheads="1"/>
          </p:cNvSpPr>
          <p:nvPr/>
        </p:nvSpPr>
        <p:spPr bwMode="auto">
          <a:xfrm>
            <a:off x="1187624" y="793750"/>
            <a:ext cx="7803976"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buFont typeface="Arial" panose="020B0604020202020204" pitchFamily="34" charset="0"/>
              <a:buChar char="•"/>
            </a:pPr>
            <a:r>
              <a:rPr lang="en-GB" altLang="en-US" sz="1400">
                <a:latin typeface="Arial" pitchFamily="34" charset="0"/>
                <a:cs typeface="Arial" pitchFamily="34" charset="0"/>
              </a:rPr>
              <a:t>Once you have registered your child for testing, you will need to discuss</a:t>
            </a:r>
            <a:br>
              <a:rPr lang="en-GB" altLang="en-US" sz="1400">
                <a:latin typeface="Arial" pitchFamily="34" charset="0"/>
                <a:cs typeface="Arial" pitchFamily="34" charset="0"/>
              </a:rPr>
            </a:br>
            <a:r>
              <a:rPr lang="en-GB" altLang="en-US" sz="1400">
                <a:latin typeface="Arial" pitchFamily="34" charset="0"/>
                <a:cs typeface="Arial" pitchFamily="34" charset="0"/>
              </a:rPr>
              <a:t>this with your child’s Headteacher.  Your Headteacher will need to notify School Services of any access arrangements and/or request any special arrangements by completing a request form</a:t>
            </a:r>
            <a:br>
              <a:rPr lang="en-GB" altLang="en-US" sz="1400">
                <a:latin typeface="Arial" pitchFamily="34" charset="0"/>
                <a:cs typeface="Arial" pitchFamily="34" charset="0"/>
              </a:rPr>
            </a:br>
            <a:endParaRPr lang="en-GB" altLang="en-US" sz="800">
              <a:latin typeface="Arial" pitchFamily="34" charset="0"/>
              <a:cs typeface="Arial" pitchFamily="34" charset="0"/>
            </a:endParaRPr>
          </a:p>
          <a:p>
            <a:pPr eaLnBrk="1" hangingPunct="1">
              <a:buFont typeface="Arial" panose="020B0604020202020204" pitchFamily="34" charset="0"/>
              <a:buChar char="•"/>
            </a:pPr>
            <a:r>
              <a:rPr lang="en-GB" altLang="en-US" sz="1400">
                <a:latin typeface="Arial" pitchFamily="34" charset="0"/>
                <a:cs typeface="Arial" pitchFamily="34" charset="0"/>
              </a:rPr>
              <a:t>All requests submitted by the deadline will be considered objectively with the supporting evidence received by the Special Arrangements Panel. There is no guarantee that all or some requests will be granted.</a:t>
            </a:r>
          </a:p>
          <a:p>
            <a:pPr eaLnBrk="1" hangingPunct="1">
              <a:buFont typeface="Arial" panose="020B0604020202020204" pitchFamily="34" charset="0"/>
              <a:buChar char="•"/>
            </a:pPr>
            <a:endParaRPr lang="en-GB" altLang="en-US" sz="800">
              <a:latin typeface="Arial" pitchFamily="34" charset="0"/>
              <a:cs typeface="Arial" pitchFamily="34" charset="0"/>
            </a:endParaRPr>
          </a:p>
          <a:p>
            <a:pPr eaLnBrk="1" hangingPunct="1">
              <a:buFont typeface="Arial" panose="020B0604020202020204" pitchFamily="34" charset="0"/>
              <a:buChar char="•"/>
            </a:pPr>
            <a:r>
              <a:rPr lang="en-GB" sz="1400">
                <a:latin typeface="Arial" panose="020B0604020202020204" pitchFamily="34" charset="0"/>
                <a:ea typeface="Times New Roman" panose="02020603050405020304" pitchFamily="18" charset="0"/>
              </a:rPr>
              <a:t>The provision of special/access arrangements for the Medway Test is not a statutory process and the decision made by the panel is final. There is no right of appeal and we cannot accept any additional documentation for further review. </a:t>
            </a:r>
            <a:endParaRPr lang="en-GB" altLang="en-US" sz="1400">
              <a:latin typeface="Arial" pitchFamily="34" charset="0"/>
              <a:cs typeface="Arial" pitchFamily="34" charset="0"/>
            </a:endParaRPr>
          </a:p>
          <a:p>
            <a:pPr eaLnBrk="1" hangingPunct="1">
              <a:buFont typeface="Arial" panose="020B0604020202020204" pitchFamily="34" charset="0"/>
              <a:buChar char="•"/>
            </a:pPr>
            <a:endParaRPr lang="en-GB" altLang="en-US" sz="800">
              <a:latin typeface="Arial" pitchFamily="34" charset="0"/>
              <a:cs typeface="Arial" pitchFamily="34" charset="0"/>
            </a:endParaRPr>
          </a:p>
          <a:p>
            <a:pPr lvl="0">
              <a:buFont typeface="Arial" panose="020B0604020202020204" pitchFamily="34" charset="0"/>
              <a:buChar char="•"/>
            </a:pPr>
            <a:r>
              <a:rPr lang="en-GB" sz="1400">
                <a:effectLst/>
                <a:latin typeface="Arial" panose="020B0604020202020204" pitchFamily="34" charset="0"/>
                <a:ea typeface="Times New Roman" panose="02020603050405020304" pitchFamily="18" charset="0"/>
                <a:cs typeface="Arial" panose="020B0604020202020204" pitchFamily="34" charset="0"/>
              </a:rPr>
              <a:t>Parents and schools must ensure that any specialist equipment that has been granted for a child with special/access arrangements (e.g. sloping boards, colour overlays, etc.) is provided. Medway Council do not accept any responsibility for the provision of such equipment. </a:t>
            </a:r>
          </a:p>
          <a:p>
            <a:pPr lvl="0">
              <a:buFont typeface="Arial" panose="020B0604020202020204" pitchFamily="34" charset="0"/>
              <a:buChar char="•"/>
            </a:pP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p>
            <a:pPr lvl="0">
              <a:buFont typeface="Arial" panose="020B0604020202020204" pitchFamily="34" charset="0"/>
              <a:buChar char="•"/>
            </a:pPr>
            <a:r>
              <a:rPr lang="en-GB" sz="1400">
                <a:effectLst/>
                <a:latin typeface="Arial" panose="020B0604020202020204" pitchFamily="34" charset="0"/>
                <a:ea typeface="Times New Roman" panose="02020603050405020304" pitchFamily="18" charset="0"/>
                <a:cs typeface="Arial" panose="020B0604020202020204" pitchFamily="34" charset="0"/>
              </a:rPr>
              <a:t>There is no further opportunity to sit the test if the specialist equipment granted has not been made available to your child on test day. However, your child is still able to sit the test on test day without their equipment. </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p>
            <a:pPr eaLnBrk="1" hangingPunct="1"/>
            <a:endParaRPr lang="en-GB" altLang="en-US" sz="1100">
              <a:latin typeface="Arial" pitchFamily="34" charset="0"/>
              <a:cs typeface="Arial" pitchFamily="34" charset="0"/>
            </a:endParaRPr>
          </a:p>
          <a:p>
            <a:pPr eaLnBrk="1" hangingPunct="1">
              <a:buNone/>
            </a:pPr>
            <a:r>
              <a:rPr lang="en-GB" altLang="en-US" sz="1500" b="1">
                <a:latin typeface="Arial" pitchFamily="34" charset="0"/>
                <a:cs typeface="Arial" pitchFamily="34" charset="0"/>
              </a:rPr>
              <a:t>   We can only accept requests from directly schools, not from parents.</a:t>
            </a:r>
            <a:endParaRPr lang="en-GB" altLang="en-US" sz="1500">
              <a:latin typeface="Arial" pitchFamily="34" charset="0"/>
              <a:cs typeface="Arial" pitchFamily="34" charset="0"/>
            </a:endParaRPr>
          </a:p>
          <a:p>
            <a:pPr eaLnBrk="1" hangingPunct="1">
              <a:buFontTx/>
              <a:buNone/>
            </a:pPr>
            <a:endParaRPr lang="en-GB" altLang="en-US" sz="1500" b="1">
              <a:latin typeface="Arial" pitchFamily="34" charset="0"/>
              <a:cs typeface="Arial" pitchFamily="34" charset="0"/>
            </a:endParaRPr>
          </a:p>
          <a:p>
            <a:pPr eaLnBrk="1" hangingPunct="1">
              <a:buFontTx/>
              <a:buNone/>
            </a:pPr>
            <a:r>
              <a:rPr lang="en-GB" altLang="en-US" sz="1500" b="1">
                <a:latin typeface="Arial" pitchFamily="34" charset="0"/>
                <a:cs typeface="Arial" pitchFamily="34" charset="0"/>
              </a:rPr>
              <a:t>   Any request must be received by School Services from the school by </a:t>
            </a:r>
          </a:p>
          <a:p>
            <a:pPr eaLnBrk="1" hangingPunct="1">
              <a:buFontTx/>
              <a:buNone/>
            </a:pPr>
            <a:r>
              <a:rPr lang="en-GB" altLang="en-US" sz="1500" b="1">
                <a:latin typeface="Arial" pitchFamily="34" charset="0"/>
                <a:cs typeface="Arial" pitchFamily="34" charset="0"/>
              </a:rPr>
              <a:t>   Tuesday 5 July 2022. </a:t>
            </a:r>
          </a:p>
          <a:p>
            <a:pPr eaLnBrk="1" hangingPunct="1">
              <a:buFontTx/>
              <a:buNone/>
            </a:pPr>
            <a:endParaRPr lang="en-GB" altLang="en-US" sz="1500" b="1">
              <a:latin typeface="Arial" pitchFamily="34" charset="0"/>
              <a:cs typeface="Arial" pitchFamily="34" charset="0"/>
            </a:endParaRPr>
          </a:p>
          <a:p>
            <a:pPr eaLnBrk="1" hangingPunct="1">
              <a:buFontTx/>
              <a:buNone/>
            </a:pPr>
            <a:r>
              <a:rPr lang="en-GB" altLang="en-US" sz="1500" b="1">
                <a:latin typeface="Arial" pitchFamily="34" charset="0"/>
                <a:cs typeface="Arial" pitchFamily="34" charset="0"/>
              </a:rPr>
              <a:t>   Late requests cannot be considered.</a:t>
            </a:r>
          </a:p>
          <a:p>
            <a:pPr algn="ctr" eaLnBrk="1" hangingPunct="1"/>
            <a:endParaRPr lang="en-GB" altLang="en-US" sz="1600" b="1">
              <a:latin typeface="Arial" pitchFamily="34" charset="0"/>
              <a:cs typeface="Arial" pitchFamily="34" charset="0"/>
            </a:endParaRPr>
          </a:p>
          <a:p>
            <a:pPr>
              <a:buFontTx/>
              <a:buNone/>
            </a:pPr>
            <a:endParaRPr lang="en-GB" altLang="en-US" sz="2800"/>
          </a:p>
        </p:txBody>
      </p:sp>
      <p:sp>
        <p:nvSpPr>
          <p:cNvPr id="2" name="Rounded Rectangle 1"/>
          <p:cNvSpPr/>
          <p:nvPr/>
        </p:nvSpPr>
        <p:spPr>
          <a:xfrm>
            <a:off x="1244827" y="4945710"/>
            <a:ext cx="6492648" cy="1622067"/>
          </a:xfrm>
          <a:prstGeom prst="roundRect">
            <a:avLst/>
          </a:prstGeom>
          <a:solidFill>
            <a:srgbClr val="FFC000">
              <a:alpha val="1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Text Box 4"/>
          <p:cNvSpPr txBox="1">
            <a:spLocks noChangeArrowheads="1"/>
          </p:cNvSpPr>
          <p:nvPr/>
        </p:nvSpPr>
        <p:spPr bwMode="auto">
          <a:xfrm>
            <a:off x="1259632" y="980728"/>
            <a:ext cx="7731968" cy="467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0"/>
              </a:spcBef>
              <a:defRPr sz="2400">
                <a:solidFill>
                  <a:schemeClr val="tx1"/>
                </a:solidFill>
                <a:latin typeface="Times New Roman" pitchFamily="18" charset="0"/>
              </a:defRPr>
            </a:lvl1pPr>
            <a:lvl2pPr marL="742950" indent="-285750" eaLnBrk="0" hangingPunct="0">
              <a:spcBef>
                <a:spcPct val="0"/>
              </a:spcBef>
              <a:defRPr sz="2400">
                <a:solidFill>
                  <a:schemeClr val="tx1"/>
                </a:solidFill>
                <a:latin typeface="Times New Roman" pitchFamily="18" charset="0"/>
              </a:defRPr>
            </a:lvl2pPr>
            <a:lvl3pPr marL="1143000" indent="-228600" eaLnBrk="0" hangingPunct="0">
              <a:spcBef>
                <a:spcPct val="0"/>
              </a:spcBef>
              <a:defRPr sz="2400">
                <a:solidFill>
                  <a:schemeClr val="tx1"/>
                </a:solidFill>
                <a:latin typeface="Times New Roman" pitchFamily="18" charset="0"/>
              </a:defRPr>
            </a:lvl3pPr>
            <a:lvl4pPr marL="1600200" indent="-228600" eaLnBrk="0" hangingPunct="0">
              <a:spcBef>
                <a:spcPct val="0"/>
              </a:spcBef>
              <a:defRPr sz="2400">
                <a:solidFill>
                  <a:schemeClr val="tx1"/>
                </a:solidFill>
                <a:latin typeface="Times New Roman" pitchFamily="18" charset="0"/>
              </a:defRPr>
            </a:lvl4pPr>
            <a:lvl5pPr marL="2057400" indent="-228600" eaLnBrk="0" hangingPunct="0">
              <a:spcBef>
                <a:spcPct val="0"/>
              </a:spcBef>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100000"/>
              </a:lnSpc>
              <a:spcBef>
                <a:spcPct val="20000"/>
              </a:spcBef>
            </a:pPr>
            <a:r>
              <a:rPr lang="en-GB" altLang="en-US" sz="1400">
                <a:latin typeface="Arial" pitchFamily="34" charset="0"/>
                <a:cs typeface="Arial" pitchFamily="34" charset="0"/>
              </a:rPr>
              <a:t>The Medway Test consists of three separate papers:</a:t>
            </a:r>
            <a:br>
              <a:rPr lang="en-GB" altLang="en-US" sz="1400">
                <a:latin typeface="Arial" pitchFamily="34" charset="0"/>
                <a:cs typeface="Arial" pitchFamily="34" charset="0"/>
              </a:rPr>
            </a:br>
            <a:endParaRPr lang="en-GB" altLang="en-US" sz="1400">
              <a:latin typeface="Arial" pitchFamily="34" charset="0"/>
              <a:cs typeface="Arial" pitchFamily="34" charset="0"/>
            </a:endParaRPr>
          </a:p>
          <a:p>
            <a:pPr lvl="2" eaLnBrk="1" hangingPunct="1">
              <a:lnSpc>
                <a:spcPct val="100000"/>
              </a:lnSpc>
              <a:spcBef>
                <a:spcPct val="20000"/>
              </a:spcBef>
              <a:buFontTx/>
              <a:buChar char="•"/>
            </a:pPr>
            <a:r>
              <a:rPr lang="en-GB" altLang="en-US" sz="1400">
                <a:latin typeface="Arial" pitchFamily="34" charset="0"/>
                <a:cs typeface="Arial" pitchFamily="34" charset="0"/>
              </a:rPr>
              <a:t>A extended writing paper</a:t>
            </a:r>
          </a:p>
          <a:p>
            <a:pPr lvl="2" eaLnBrk="1" hangingPunct="1">
              <a:lnSpc>
                <a:spcPct val="100000"/>
              </a:lnSpc>
              <a:spcBef>
                <a:spcPct val="20000"/>
              </a:spcBef>
              <a:buFontTx/>
              <a:buChar char="•"/>
            </a:pPr>
            <a:r>
              <a:rPr lang="en-GB" altLang="en-US" sz="1400">
                <a:latin typeface="Arial" pitchFamily="34" charset="0"/>
                <a:cs typeface="Arial" pitchFamily="34" charset="0"/>
              </a:rPr>
              <a:t>A mathematics paper</a:t>
            </a:r>
          </a:p>
          <a:p>
            <a:pPr lvl="2" eaLnBrk="1" hangingPunct="1">
              <a:lnSpc>
                <a:spcPct val="100000"/>
              </a:lnSpc>
              <a:spcBef>
                <a:spcPct val="20000"/>
              </a:spcBef>
              <a:buFontTx/>
              <a:buChar char="•"/>
            </a:pPr>
            <a:r>
              <a:rPr lang="en-GB" altLang="en-US" sz="1400">
                <a:latin typeface="Arial" pitchFamily="34" charset="0"/>
                <a:cs typeface="Arial" pitchFamily="34" charset="0"/>
              </a:rPr>
              <a:t>A verbal reasoning (VR) paper</a:t>
            </a:r>
            <a:br>
              <a:rPr lang="en-GB" altLang="en-US" sz="1400">
                <a:latin typeface="Arial" pitchFamily="34" charset="0"/>
                <a:cs typeface="Arial" pitchFamily="34" charset="0"/>
              </a:rPr>
            </a:br>
            <a:endParaRPr lang="en-GB" altLang="en-US" sz="1400">
              <a:latin typeface="Arial" pitchFamily="34" charset="0"/>
              <a:cs typeface="Arial" pitchFamily="34" charset="0"/>
            </a:endParaRPr>
          </a:p>
          <a:p>
            <a:pPr eaLnBrk="1" hangingPunct="1">
              <a:lnSpc>
                <a:spcPct val="100000"/>
              </a:lnSpc>
              <a:spcBef>
                <a:spcPct val="20000"/>
              </a:spcBef>
            </a:pPr>
            <a:r>
              <a:rPr lang="en-GB" altLang="en-US" sz="1400">
                <a:latin typeface="Arial" pitchFamily="34" charset="0"/>
                <a:cs typeface="Arial" pitchFamily="34" charset="0"/>
              </a:rPr>
              <a:t>These tests are specifically written for Medway and are designed to select 23 per cent of children in the year group to be assessed suitable for grammar school education. </a:t>
            </a:r>
          </a:p>
          <a:p>
            <a:pPr eaLnBrk="1" hangingPunct="1">
              <a:lnSpc>
                <a:spcPct val="100000"/>
              </a:lnSpc>
              <a:spcBef>
                <a:spcPct val="20000"/>
              </a:spcBef>
            </a:pPr>
            <a:br>
              <a:rPr lang="en-GB" altLang="en-US" sz="1400">
                <a:latin typeface="Arial" pitchFamily="34" charset="0"/>
                <a:cs typeface="Arial" pitchFamily="34" charset="0"/>
              </a:rPr>
            </a:br>
            <a:r>
              <a:rPr lang="en-GB" altLang="en-US" sz="1400">
                <a:latin typeface="Arial" pitchFamily="34" charset="0"/>
                <a:cs typeface="Arial" pitchFamily="34" charset="0"/>
              </a:rPr>
              <a:t>Up to a further 2 per cent can be selected through the review process.</a:t>
            </a:r>
            <a:br>
              <a:rPr lang="en-GB" altLang="en-US" sz="1600">
                <a:latin typeface="Arial" pitchFamily="34" charset="0"/>
                <a:cs typeface="Arial" pitchFamily="34" charset="0"/>
              </a:rPr>
            </a:br>
            <a:br>
              <a:rPr lang="en-GB" altLang="en-US" sz="1800">
                <a:latin typeface="Arial" pitchFamily="34" charset="0"/>
                <a:cs typeface="Arial" pitchFamily="34" charset="0"/>
              </a:rPr>
            </a:br>
            <a:r>
              <a:rPr lang="en-GB" altLang="en-US" sz="2000" b="1">
                <a:latin typeface="Arial" pitchFamily="34" charset="0"/>
                <a:cs typeface="Times New Roman" pitchFamily="18" charset="0"/>
              </a:rPr>
              <a:t>How is the Medway test marked?</a:t>
            </a:r>
          </a:p>
          <a:p>
            <a:pPr eaLnBrk="1" hangingPunct="1">
              <a:spcBef>
                <a:spcPct val="20000"/>
              </a:spcBef>
            </a:pPr>
            <a:br>
              <a:rPr lang="en-GB" altLang="en-US" sz="1400">
                <a:latin typeface="Arial" pitchFamily="34" charset="0"/>
                <a:cs typeface="Times New Roman" pitchFamily="18" charset="0"/>
              </a:rPr>
            </a:br>
            <a:r>
              <a:rPr lang="en-GB" altLang="en-US" sz="1400">
                <a:latin typeface="Arial" pitchFamily="34" charset="0"/>
                <a:cs typeface="Times New Roman" pitchFamily="18" charset="0"/>
              </a:rPr>
              <a:t>Each paper is marked based on the number of questions correct (for Maths and VR) and against specific criteria (for extended writing). These marks provide the raw scores.</a:t>
            </a:r>
          </a:p>
          <a:p>
            <a:pPr eaLnBrk="1" hangingPunct="1">
              <a:spcBef>
                <a:spcPct val="20000"/>
              </a:spcBef>
            </a:pPr>
            <a:r>
              <a:rPr lang="en-GB" altLang="en-US" sz="1400">
                <a:latin typeface="Arial" pitchFamily="34" charset="0"/>
                <a:cs typeface="Times New Roman" pitchFamily="18" charset="0"/>
              </a:rPr>
              <a:t> </a:t>
            </a:r>
          </a:p>
          <a:p>
            <a:pPr eaLnBrk="1" hangingPunct="1">
              <a:spcBef>
                <a:spcPct val="20000"/>
              </a:spcBef>
            </a:pPr>
            <a:r>
              <a:rPr lang="en-GB" altLang="en-US" sz="1400">
                <a:latin typeface="Arial" pitchFamily="34" charset="0"/>
                <a:cs typeface="Times New Roman" pitchFamily="18" charset="0"/>
              </a:rPr>
              <a:t>The raw scores are then standardised. This means that the scores are weighted to reflect the child’s age at the time of taking the test. </a:t>
            </a:r>
          </a:p>
          <a:p>
            <a:pPr eaLnBrk="1" hangingPunct="1">
              <a:lnSpc>
                <a:spcPct val="100000"/>
              </a:lnSpc>
              <a:spcBef>
                <a:spcPct val="20000"/>
              </a:spcBef>
            </a:pPr>
            <a:endParaRPr lang="en-GB" altLang="en-US" sz="1800" b="1">
              <a:latin typeface="Arial Black" pitchFamily="34" charset="0"/>
              <a:cs typeface="Times New Roman" pitchFamily="18" charset="0"/>
            </a:endParaRPr>
          </a:p>
        </p:txBody>
      </p:sp>
      <p:sp>
        <p:nvSpPr>
          <p:cNvPr id="28680" name="Rectangle 8"/>
          <p:cNvSpPr>
            <a:spLocks noChangeArrowheads="1"/>
          </p:cNvSpPr>
          <p:nvPr/>
        </p:nvSpPr>
        <p:spPr bwMode="auto">
          <a:xfrm>
            <a:off x="1259632" y="354303"/>
            <a:ext cx="773196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altLang="en-US" sz="2000" b="1">
                <a:cs typeface="Arial" pitchFamily="34" charset="0"/>
              </a:rPr>
              <a:t>What does the Medway Test consist of?</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5" name="Rectangle 2"/>
          <p:cNvSpPr>
            <a:spLocks noChangeArrowheads="1"/>
          </p:cNvSpPr>
          <p:nvPr/>
        </p:nvSpPr>
        <p:spPr bwMode="auto">
          <a:xfrm>
            <a:off x="1259631" y="228600"/>
            <a:ext cx="7728793" cy="5671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indent="0" eaLnBrk="1" hangingPunct="1">
              <a:lnSpc>
                <a:spcPct val="100000"/>
              </a:lnSpc>
              <a:buNone/>
            </a:pPr>
            <a:r>
              <a:rPr lang="en-GB" altLang="en-US" sz="1400">
                <a:latin typeface="Arial" pitchFamily="34" charset="0"/>
                <a:cs typeface="Times New Roman" pitchFamily="18" charset="0"/>
              </a:rPr>
              <a:t>Each year, a minimum score is set to determine those assessed as grammar.</a:t>
            </a:r>
            <a:br>
              <a:rPr lang="en-GB" altLang="en-US" sz="1400">
                <a:latin typeface="Arial" pitchFamily="34" charset="0"/>
                <a:cs typeface="Times New Roman" pitchFamily="18" charset="0"/>
              </a:rPr>
            </a:br>
            <a:br>
              <a:rPr lang="en-GB" altLang="en-US" sz="1400">
                <a:latin typeface="Arial" pitchFamily="34" charset="0"/>
                <a:cs typeface="Times New Roman" pitchFamily="18" charset="0"/>
              </a:rPr>
            </a:br>
            <a:r>
              <a:rPr lang="en-GB" altLang="en-US" sz="1400">
                <a:latin typeface="Arial" pitchFamily="34" charset="0"/>
                <a:cs typeface="Times New Roman" pitchFamily="18" charset="0"/>
              </a:rPr>
              <a:t>This score is set to select 23 per cent of the children in the year group and differs from year to year dependent on the size of the year group.</a:t>
            </a:r>
          </a:p>
          <a:p>
            <a:pPr eaLnBrk="1" hangingPunct="1">
              <a:lnSpc>
                <a:spcPct val="100000"/>
              </a:lnSpc>
              <a:buFontTx/>
              <a:buNone/>
            </a:pPr>
            <a:endParaRPr lang="en-GB" altLang="en-US" sz="1400">
              <a:latin typeface="Arial" pitchFamily="34" charset="0"/>
              <a:cs typeface="Times New Roman" pitchFamily="18" charset="0"/>
            </a:endParaRPr>
          </a:p>
          <a:p>
            <a:pPr eaLnBrk="1" hangingPunct="1">
              <a:lnSpc>
                <a:spcPct val="100000"/>
              </a:lnSpc>
              <a:buFontTx/>
              <a:buNone/>
            </a:pPr>
            <a:r>
              <a:rPr lang="en-GB" altLang="en-US" sz="1400">
                <a:latin typeface="Arial" pitchFamily="34" charset="0"/>
                <a:cs typeface="Times New Roman" pitchFamily="18" charset="0"/>
              </a:rPr>
              <a:t>Medway Council will not know what this score will be for 2023 admissions until after all test</a:t>
            </a:r>
          </a:p>
          <a:p>
            <a:pPr eaLnBrk="1" hangingPunct="1">
              <a:lnSpc>
                <a:spcPct val="100000"/>
              </a:lnSpc>
              <a:buFontTx/>
              <a:buNone/>
            </a:pPr>
            <a:r>
              <a:rPr lang="en-GB" altLang="en-US" sz="1400">
                <a:latin typeface="Arial" pitchFamily="34" charset="0"/>
                <a:cs typeface="Times New Roman" pitchFamily="18" charset="0"/>
              </a:rPr>
              <a:t>papers have been marked and standardised.</a:t>
            </a:r>
            <a:br>
              <a:rPr lang="en-GB" altLang="en-US" sz="1400">
                <a:latin typeface="Arial" pitchFamily="34" charset="0"/>
                <a:cs typeface="Times New Roman" pitchFamily="18" charset="0"/>
              </a:rPr>
            </a:br>
            <a:endParaRPr lang="en-GB" altLang="en-US" sz="1400">
              <a:latin typeface="Arial" pitchFamily="34" charset="0"/>
              <a:cs typeface="Times New Roman" pitchFamily="18" charset="0"/>
            </a:endParaRPr>
          </a:p>
          <a:p>
            <a:pPr eaLnBrk="1" hangingPunct="1">
              <a:lnSpc>
                <a:spcPct val="100000"/>
              </a:lnSpc>
            </a:pPr>
            <a:r>
              <a:rPr lang="en-GB" altLang="en-US" sz="1400">
                <a:latin typeface="Arial" pitchFamily="34" charset="0"/>
                <a:cs typeface="Times New Roman" pitchFamily="18" charset="0"/>
              </a:rPr>
              <a:t>For 2022 admissions, the minimum score required was 487</a:t>
            </a:r>
          </a:p>
          <a:p>
            <a:pPr eaLnBrk="1" hangingPunct="1">
              <a:lnSpc>
                <a:spcPct val="100000"/>
              </a:lnSpc>
            </a:pPr>
            <a:r>
              <a:rPr lang="en-GB" altLang="en-US" sz="1400">
                <a:latin typeface="Arial" pitchFamily="34" charset="0"/>
                <a:cs typeface="Times New Roman" pitchFamily="18" charset="0"/>
              </a:rPr>
              <a:t>For 2021 admissions, the minimum score required was 483</a:t>
            </a:r>
          </a:p>
          <a:p>
            <a:pPr eaLnBrk="1" hangingPunct="1">
              <a:lnSpc>
                <a:spcPct val="100000"/>
              </a:lnSpc>
            </a:pPr>
            <a:r>
              <a:rPr lang="en-GB" altLang="en-US" sz="1400">
                <a:latin typeface="Arial" pitchFamily="34" charset="0"/>
                <a:cs typeface="Times New Roman" pitchFamily="18" charset="0"/>
              </a:rPr>
              <a:t>For 2020 admissions, the minimum score required was 490</a:t>
            </a:r>
          </a:p>
          <a:p>
            <a:pPr eaLnBrk="1" hangingPunct="1">
              <a:lnSpc>
                <a:spcPct val="100000"/>
              </a:lnSpc>
            </a:pPr>
            <a:r>
              <a:rPr lang="en-GB" altLang="en-US" sz="1400">
                <a:latin typeface="Arial" pitchFamily="34" charset="0"/>
                <a:cs typeface="Times New Roman" pitchFamily="18" charset="0"/>
              </a:rPr>
              <a:t>For 2019 admissions, the minimum score required was 492</a:t>
            </a:r>
          </a:p>
          <a:p>
            <a:pPr eaLnBrk="1" hangingPunct="1">
              <a:lnSpc>
                <a:spcPct val="100000"/>
              </a:lnSpc>
            </a:pPr>
            <a:r>
              <a:rPr lang="en-GB" altLang="en-US" sz="1400">
                <a:latin typeface="Arial" pitchFamily="34" charset="0"/>
                <a:cs typeface="Times New Roman" pitchFamily="18" charset="0"/>
              </a:rPr>
              <a:t>For 2018 admissions, the minimum score required was 495</a:t>
            </a:r>
          </a:p>
          <a:p>
            <a:pPr eaLnBrk="1" hangingPunct="1">
              <a:lnSpc>
                <a:spcPct val="100000"/>
              </a:lnSpc>
            </a:pPr>
            <a:r>
              <a:rPr lang="en-GB" altLang="en-US" sz="1400">
                <a:latin typeface="Arial" pitchFamily="34" charset="0"/>
                <a:cs typeface="Times New Roman" pitchFamily="18" charset="0"/>
              </a:rPr>
              <a:t>For 2017 admissions, the minimum score required was 513</a:t>
            </a:r>
          </a:p>
          <a:p>
            <a:pPr eaLnBrk="1" hangingPunct="1">
              <a:lnSpc>
                <a:spcPct val="100000"/>
              </a:lnSpc>
              <a:buFontTx/>
              <a:buNone/>
            </a:pPr>
            <a:endParaRPr lang="en-GB" altLang="en-US" sz="1400">
              <a:latin typeface="Arial" pitchFamily="34" charset="0"/>
              <a:cs typeface="Times New Roman" pitchFamily="18" charset="0"/>
            </a:endParaRPr>
          </a:p>
          <a:p>
            <a:pPr eaLnBrk="1" hangingPunct="1">
              <a:lnSpc>
                <a:spcPct val="100000"/>
              </a:lnSpc>
              <a:buFontTx/>
              <a:buNone/>
            </a:pPr>
            <a:r>
              <a:rPr lang="en-GB" altLang="en-US" sz="1400">
                <a:latin typeface="Arial" pitchFamily="34" charset="0"/>
                <a:cs typeface="Times New Roman" pitchFamily="18" charset="0"/>
              </a:rPr>
              <a:t>To calculate the total weighted score, the following calculation is used:</a:t>
            </a:r>
            <a:br>
              <a:rPr lang="en-GB" altLang="en-US" sz="1400">
                <a:latin typeface="Arial" pitchFamily="34" charset="0"/>
                <a:cs typeface="Times New Roman" pitchFamily="18" charset="0"/>
              </a:rPr>
            </a:br>
            <a:br>
              <a:rPr lang="en-GB" altLang="en-US" sz="1400">
                <a:latin typeface="Arial" pitchFamily="34" charset="0"/>
                <a:cs typeface="Times New Roman" pitchFamily="18" charset="0"/>
              </a:rPr>
            </a:br>
            <a:r>
              <a:rPr lang="en-GB" altLang="en-US" sz="1400">
                <a:latin typeface="Arial" pitchFamily="34" charset="0"/>
                <a:cs typeface="Times New Roman" pitchFamily="18" charset="0"/>
              </a:rPr>
              <a:t>Extended Writing 	 	=  standardised score x 2</a:t>
            </a:r>
          </a:p>
          <a:p>
            <a:pPr eaLnBrk="1" hangingPunct="1">
              <a:lnSpc>
                <a:spcPct val="100000"/>
              </a:lnSpc>
              <a:buFontTx/>
              <a:buNone/>
            </a:pPr>
            <a:r>
              <a:rPr lang="en-GB" altLang="en-US" sz="1400">
                <a:latin typeface="Arial" pitchFamily="34" charset="0"/>
                <a:cs typeface="Times New Roman" pitchFamily="18" charset="0"/>
              </a:rPr>
              <a:t>	Maths                                       =  standardised score x 2</a:t>
            </a:r>
          </a:p>
          <a:p>
            <a:pPr eaLnBrk="1" hangingPunct="1">
              <a:lnSpc>
                <a:spcPct val="100000"/>
              </a:lnSpc>
              <a:buFontTx/>
              <a:buNone/>
            </a:pPr>
            <a:r>
              <a:rPr lang="en-GB" altLang="en-US" sz="1400">
                <a:latin typeface="Arial" pitchFamily="34" charset="0"/>
                <a:cs typeface="Times New Roman" pitchFamily="18" charset="0"/>
              </a:rPr>
              <a:t>	Verbal Reasoning		=  standardised score x 1</a:t>
            </a:r>
          </a:p>
          <a:p>
            <a:pPr indent="0" eaLnBrk="1" hangingPunct="1">
              <a:lnSpc>
                <a:spcPct val="100000"/>
              </a:lnSpc>
              <a:buFontTx/>
              <a:buNone/>
            </a:pPr>
            <a:endParaRPr lang="en-GB" altLang="en-US" sz="1400">
              <a:latin typeface="Arial" pitchFamily="34" charset="0"/>
              <a:cs typeface="Times New Roman" pitchFamily="18" charset="0"/>
            </a:endParaRPr>
          </a:p>
          <a:p>
            <a:pPr marL="0" indent="0" eaLnBrk="1" hangingPunct="1">
              <a:lnSpc>
                <a:spcPct val="100000"/>
              </a:lnSpc>
              <a:buFontTx/>
              <a:buNone/>
            </a:pPr>
            <a:r>
              <a:rPr lang="en-GB" altLang="en-US" sz="1400">
                <a:latin typeface="Arial" pitchFamily="34" charset="0"/>
                <a:cs typeface="Times New Roman" pitchFamily="18" charset="0"/>
              </a:rPr>
              <a:t>The standardisation is copyrighted and undertaken by our test provider. Medway Council are unable to provide information about their formula for doing this. </a:t>
            </a:r>
          </a:p>
          <a:p>
            <a:pPr eaLnBrk="1" hangingPunct="1">
              <a:lnSpc>
                <a:spcPct val="100000"/>
              </a:lnSpc>
              <a:buFontTx/>
              <a:buNone/>
            </a:pPr>
            <a:endParaRPr lang="en-GB" altLang="en-US" sz="1400">
              <a:latin typeface="Arial" pitchFamily="34"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1" name="Rectangle 2"/>
          <p:cNvSpPr>
            <a:spLocks noChangeArrowheads="1"/>
          </p:cNvSpPr>
          <p:nvPr/>
        </p:nvSpPr>
        <p:spPr bwMode="auto">
          <a:xfrm>
            <a:off x="1307872" y="260648"/>
            <a:ext cx="7803976" cy="5838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100000"/>
              </a:lnSpc>
              <a:buFontTx/>
              <a:buNone/>
            </a:pPr>
            <a:r>
              <a:rPr lang="en-GB" altLang="en-US" sz="2000" b="1" dirty="0">
                <a:latin typeface="Arial" pitchFamily="34" charset="0"/>
                <a:cs typeface="Times New Roman" pitchFamily="18" charset="0"/>
              </a:rPr>
              <a:t>When will I receive my child’s test results?</a:t>
            </a:r>
            <a:br>
              <a:rPr lang="en-GB" altLang="en-US" sz="2000" b="1" dirty="0">
                <a:latin typeface="Arial" pitchFamily="34" charset="0"/>
                <a:cs typeface="Times New Roman" pitchFamily="18" charset="0"/>
              </a:rPr>
            </a:br>
            <a:endParaRPr lang="en-GB" altLang="en-US" sz="2000" b="1" dirty="0">
              <a:latin typeface="Arial" pitchFamily="34" charset="0"/>
              <a:cs typeface="Times New Roman" pitchFamily="18" charset="0"/>
            </a:endParaRPr>
          </a:p>
          <a:p>
            <a:pPr eaLnBrk="1" hangingPunct="1">
              <a:lnSpc>
                <a:spcPct val="100000"/>
              </a:lnSpc>
            </a:pPr>
            <a:r>
              <a:rPr lang="en-GB" altLang="en-US" sz="1400" dirty="0">
                <a:latin typeface="Arial" pitchFamily="34" charset="0"/>
                <a:cs typeface="Times New Roman" pitchFamily="18" charset="0"/>
              </a:rPr>
              <a:t>For </a:t>
            </a:r>
            <a:r>
              <a:rPr lang="en-GB" altLang="en-US" sz="1400" b="1" dirty="0">
                <a:latin typeface="Arial" pitchFamily="34" charset="0"/>
                <a:cs typeface="Times New Roman" pitchFamily="18" charset="0"/>
              </a:rPr>
              <a:t>ALL</a:t>
            </a:r>
            <a:r>
              <a:rPr lang="en-GB" altLang="en-US" sz="1400" dirty="0">
                <a:latin typeface="Arial" pitchFamily="34" charset="0"/>
                <a:cs typeface="Times New Roman" pitchFamily="18" charset="0"/>
              </a:rPr>
              <a:t> children who registered on time to sit the Medway Test, assessment decisions will be notified to parents/carers on </a:t>
            </a:r>
            <a:r>
              <a:rPr lang="en-GB" altLang="en-US" sz="1400" b="1" dirty="0">
                <a:latin typeface="Arial" pitchFamily="34" charset="0"/>
                <a:cs typeface="Times New Roman" pitchFamily="18" charset="0"/>
              </a:rPr>
              <a:t>4 October 2022</a:t>
            </a:r>
            <a:r>
              <a:rPr lang="en-GB" altLang="en-US" sz="1400" dirty="0">
                <a:latin typeface="Arial" pitchFamily="34" charset="0"/>
                <a:cs typeface="Times New Roman" pitchFamily="18" charset="0"/>
              </a:rPr>
              <a:t> </a:t>
            </a:r>
            <a:br>
              <a:rPr lang="en-GB" altLang="en-US" sz="1400" dirty="0">
                <a:latin typeface="Arial" pitchFamily="34" charset="0"/>
                <a:cs typeface="Times New Roman" pitchFamily="18" charset="0"/>
              </a:rPr>
            </a:br>
            <a:endParaRPr lang="en-GB" altLang="en-US" sz="1400" dirty="0">
              <a:latin typeface="Arial" pitchFamily="34" charset="0"/>
              <a:cs typeface="Times New Roman" pitchFamily="18" charset="0"/>
            </a:endParaRPr>
          </a:p>
          <a:p>
            <a:pPr eaLnBrk="1" hangingPunct="1">
              <a:lnSpc>
                <a:spcPct val="100000"/>
              </a:lnSpc>
            </a:pPr>
            <a:r>
              <a:rPr lang="en-GB" altLang="en-US" sz="1400" dirty="0">
                <a:latin typeface="Arial" pitchFamily="34" charset="0"/>
                <a:cs typeface="Times New Roman" pitchFamily="18" charset="0"/>
              </a:rPr>
              <a:t>Those families that registered online, and provided an e-mail address, will be sent an e-mail </a:t>
            </a:r>
            <a:r>
              <a:rPr lang="en-GB" altLang="en-US" sz="1400" b="1" dirty="0">
                <a:latin typeface="Arial" pitchFamily="34" charset="0"/>
                <a:cs typeface="Times New Roman" pitchFamily="18" charset="0"/>
              </a:rPr>
              <a:t>after 4pm </a:t>
            </a:r>
            <a:r>
              <a:rPr lang="en-GB" altLang="en-US" sz="1400" dirty="0">
                <a:latin typeface="Arial" pitchFamily="34" charset="0"/>
                <a:cs typeface="Times New Roman" pitchFamily="18" charset="0"/>
              </a:rPr>
              <a:t>on this day. </a:t>
            </a:r>
            <a:r>
              <a:rPr lang="en-GB" altLang="en-US" sz="1400" i="1" dirty="0">
                <a:latin typeface="Arial" pitchFamily="34" charset="0"/>
                <a:cs typeface="Times New Roman" pitchFamily="18" charset="0"/>
              </a:rPr>
              <a:t>(Medway Council cannot guarantee exactly when emails will be received, as the time taken to deliver the email is down to the individual email providers)</a:t>
            </a:r>
          </a:p>
          <a:p>
            <a:pPr eaLnBrk="1" hangingPunct="1">
              <a:lnSpc>
                <a:spcPct val="100000"/>
              </a:lnSpc>
            </a:pPr>
            <a:r>
              <a:rPr lang="en-GB" altLang="en-US" sz="1400" i="1" dirty="0">
                <a:latin typeface="Arial" pitchFamily="34" charset="0"/>
                <a:cs typeface="Times New Roman" pitchFamily="18" charset="0"/>
              </a:rPr>
              <a:t>Please check your junk and spam folders in case you have not received your email in you inbox</a:t>
            </a:r>
            <a:br>
              <a:rPr lang="en-GB" altLang="en-US" sz="1400" i="1" dirty="0">
                <a:latin typeface="Arial" pitchFamily="34" charset="0"/>
                <a:cs typeface="Times New Roman" pitchFamily="18" charset="0"/>
              </a:rPr>
            </a:br>
            <a:endParaRPr lang="en-GB" altLang="en-US" sz="1400" i="1" dirty="0">
              <a:latin typeface="Arial" pitchFamily="34" charset="0"/>
              <a:cs typeface="Times New Roman" pitchFamily="18" charset="0"/>
            </a:endParaRPr>
          </a:p>
          <a:p>
            <a:pPr eaLnBrk="1" hangingPunct="1">
              <a:lnSpc>
                <a:spcPct val="100000"/>
              </a:lnSpc>
            </a:pPr>
            <a:r>
              <a:rPr lang="en-GB" altLang="en-US" sz="1400" dirty="0">
                <a:latin typeface="Arial" pitchFamily="34" charset="0"/>
                <a:cs typeface="Times New Roman" pitchFamily="18" charset="0"/>
              </a:rPr>
              <a:t>The correspondence you receive will include details of what to do next</a:t>
            </a:r>
          </a:p>
          <a:p>
            <a:pPr eaLnBrk="1" hangingPunct="1">
              <a:lnSpc>
                <a:spcPct val="100000"/>
              </a:lnSpc>
              <a:buFontTx/>
              <a:buNone/>
            </a:pPr>
            <a:r>
              <a:rPr lang="en-GB" altLang="en-US" sz="2000" b="1" dirty="0">
                <a:latin typeface="Arial" pitchFamily="34" charset="0"/>
                <a:cs typeface="Times New Roman" pitchFamily="18" charset="0"/>
              </a:rPr>
              <a:t>If I’m not satisfied with my child’s result, what can I do?</a:t>
            </a:r>
            <a:br>
              <a:rPr lang="en-GB" altLang="en-US" sz="2000" b="1" dirty="0">
                <a:latin typeface="Arial" pitchFamily="34" charset="0"/>
                <a:cs typeface="Times New Roman" pitchFamily="18" charset="0"/>
              </a:rPr>
            </a:br>
            <a:endParaRPr lang="en-GB" altLang="en-US" sz="2000" b="1" dirty="0">
              <a:latin typeface="Arial" pitchFamily="34" charset="0"/>
              <a:cs typeface="Times New Roman" pitchFamily="18" charset="0"/>
            </a:endParaRPr>
          </a:p>
          <a:p>
            <a:pPr eaLnBrk="1" hangingPunct="1">
              <a:lnSpc>
                <a:spcPct val="100000"/>
              </a:lnSpc>
            </a:pPr>
            <a:r>
              <a:rPr lang="en-GB" altLang="en-US" sz="1400" dirty="0">
                <a:latin typeface="Arial" pitchFamily="34" charset="0"/>
                <a:cs typeface="Times New Roman" pitchFamily="18" charset="0"/>
              </a:rPr>
              <a:t>If your child has </a:t>
            </a:r>
            <a:r>
              <a:rPr lang="en-GB" altLang="en-US" sz="1400" b="1" dirty="0">
                <a:latin typeface="Arial" pitchFamily="34" charset="0"/>
                <a:cs typeface="Times New Roman" pitchFamily="18" charset="0"/>
              </a:rPr>
              <a:t>not</a:t>
            </a:r>
            <a:r>
              <a:rPr lang="en-GB" altLang="en-US" sz="1400" dirty="0">
                <a:latin typeface="Arial" pitchFamily="34" charset="0"/>
                <a:cs typeface="Times New Roman" pitchFamily="18" charset="0"/>
              </a:rPr>
              <a:t> been assessed as grammar following the Medway Test, and you feel that your child is of grammar ability, you can request a review of your child’s academic work to be reviewed by a panel  </a:t>
            </a:r>
            <a:br>
              <a:rPr lang="en-GB" altLang="en-US" sz="1400" dirty="0">
                <a:latin typeface="Arial" pitchFamily="34" charset="0"/>
                <a:cs typeface="Times New Roman" pitchFamily="18" charset="0"/>
              </a:rPr>
            </a:br>
            <a:endParaRPr lang="en-GB" altLang="en-US" sz="1400" dirty="0">
              <a:latin typeface="Arial" pitchFamily="34" charset="0"/>
              <a:cs typeface="Times New Roman" pitchFamily="18" charset="0"/>
            </a:endParaRPr>
          </a:p>
          <a:p>
            <a:pPr eaLnBrk="1" hangingPunct="1">
              <a:lnSpc>
                <a:spcPct val="100000"/>
              </a:lnSpc>
            </a:pPr>
            <a:r>
              <a:rPr lang="en-GB" altLang="en-US" sz="1400" dirty="0">
                <a:latin typeface="Arial" pitchFamily="34" charset="0"/>
                <a:cs typeface="Times New Roman" pitchFamily="18" charset="0"/>
              </a:rPr>
              <a:t>This is a parental decision, but we strongly advise that you discuss it with your child’s Headteacher or class teacher </a:t>
            </a:r>
            <a:br>
              <a:rPr lang="en-GB" altLang="en-US" sz="1400" dirty="0">
                <a:latin typeface="Arial" pitchFamily="34" charset="0"/>
                <a:cs typeface="Times New Roman" pitchFamily="18" charset="0"/>
              </a:rPr>
            </a:br>
            <a:endParaRPr lang="en-GB" altLang="en-US" sz="1400" dirty="0">
              <a:latin typeface="Arial" pitchFamily="34" charset="0"/>
              <a:cs typeface="Times New Roman" pitchFamily="18" charset="0"/>
            </a:endParaRPr>
          </a:p>
          <a:p>
            <a:pPr eaLnBrk="1" hangingPunct="1">
              <a:lnSpc>
                <a:spcPct val="100000"/>
              </a:lnSpc>
            </a:pPr>
            <a:r>
              <a:rPr lang="en-GB" altLang="en-US" sz="1400" dirty="0">
                <a:latin typeface="Arial" pitchFamily="34" charset="0"/>
                <a:cs typeface="Times New Roman" pitchFamily="18" charset="0"/>
              </a:rPr>
              <a:t>Even if you do not request a review, you will still be able to appeal for a Medway grammar school, as long as you have named the school on your application</a:t>
            </a:r>
          </a:p>
          <a:p>
            <a:pPr eaLnBrk="1" hangingPunct="1">
              <a:lnSpc>
                <a:spcPct val="100000"/>
              </a:lnSpc>
              <a:buFontTx/>
              <a:buNone/>
            </a:pPr>
            <a:endParaRPr lang="en-GB" altLang="en-US" sz="1600" dirty="0">
              <a:latin typeface="Arial" pitchFamily="34" charset="0"/>
              <a:cs typeface="Times New Roman" pitchFamily="18" charset="0"/>
            </a:endParaRPr>
          </a:p>
          <a:p>
            <a:pPr eaLnBrk="1" hangingPunct="1">
              <a:lnSpc>
                <a:spcPct val="100000"/>
              </a:lnSpc>
              <a:buFontTx/>
              <a:buNone/>
            </a:pPr>
            <a:endParaRPr lang="en-GB" altLang="en-US" sz="1600" dirty="0">
              <a:latin typeface="Arial" pitchFamily="34"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7" name="Rectangle 7"/>
          <p:cNvSpPr>
            <a:spLocks noChangeArrowheads="1"/>
          </p:cNvSpPr>
          <p:nvPr/>
        </p:nvSpPr>
        <p:spPr bwMode="auto">
          <a:xfrm>
            <a:off x="1412032" y="260648"/>
            <a:ext cx="7731968" cy="631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spAutoFit/>
          </a:bodyPr>
          <a:lstStyle/>
          <a:p>
            <a:r>
              <a:rPr lang="en-GB" altLang="en-US" sz="2000" b="1">
                <a:cs typeface="Times New Roman" pitchFamily="18" charset="0"/>
              </a:rPr>
              <a:t>What is the Medway Test Review?</a:t>
            </a:r>
          </a:p>
          <a:p>
            <a:pPr lvl="1">
              <a:buFontTx/>
              <a:buChar char="•"/>
            </a:pPr>
            <a:r>
              <a:rPr lang="en-GB" altLang="en-US">
                <a:cs typeface="Times New Roman" pitchFamily="18" charset="0"/>
              </a:rPr>
              <a:t> If you submit a review request, your child’s school will be asked to provide </a:t>
            </a:r>
            <a:br>
              <a:rPr lang="en-GB" altLang="en-US">
                <a:cs typeface="Times New Roman" pitchFamily="18" charset="0"/>
              </a:rPr>
            </a:br>
            <a:r>
              <a:rPr lang="en-GB" altLang="en-US">
                <a:cs typeface="Times New Roman" pitchFamily="18" charset="0"/>
              </a:rPr>
              <a:t>  work in five areas (English, Maths, Science, Curricular/Topic/Humanities and</a:t>
            </a:r>
            <a:br>
              <a:rPr lang="en-GB" altLang="en-US">
                <a:cs typeface="Times New Roman" pitchFamily="18" charset="0"/>
              </a:rPr>
            </a:br>
            <a:r>
              <a:rPr lang="en-GB" altLang="en-US">
                <a:cs typeface="Times New Roman" pitchFamily="18" charset="0"/>
              </a:rPr>
              <a:t>  Reading work)</a:t>
            </a:r>
            <a:br>
              <a:rPr lang="en-GB" altLang="en-US">
                <a:cs typeface="Times New Roman" pitchFamily="18" charset="0"/>
              </a:rPr>
            </a:br>
            <a:r>
              <a:rPr lang="en-GB" altLang="en-US">
                <a:cs typeface="Times New Roman" pitchFamily="18" charset="0"/>
              </a:rPr>
              <a:t>  </a:t>
            </a:r>
            <a:r>
              <a:rPr lang="en-GB" altLang="en-US" b="1">
                <a:cs typeface="Times New Roman" pitchFamily="18" charset="0"/>
              </a:rPr>
              <a:t>The review is of academic schoolwork only </a:t>
            </a:r>
            <a:br>
              <a:rPr lang="en-GB" altLang="en-US" b="1">
                <a:cs typeface="Times New Roman" pitchFamily="18" charset="0"/>
              </a:rPr>
            </a:br>
            <a:endParaRPr lang="en-GB" altLang="en-US" b="1">
              <a:cs typeface="Times New Roman" pitchFamily="18" charset="0"/>
            </a:endParaRPr>
          </a:p>
          <a:p>
            <a:pPr lvl="1">
              <a:buFontTx/>
              <a:buChar char="•"/>
            </a:pPr>
            <a:r>
              <a:rPr lang="en-GB" altLang="en-US">
                <a:cs typeface="Times New Roman" pitchFamily="18" charset="0"/>
              </a:rPr>
              <a:t> Any comments made by parents or schools can only be considered for </a:t>
            </a:r>
            <a:br>
              <a:rPr lang="en-GB" altLang="en-US">
                <a:cs typeface="Times New Roman" pitchFamily="18" charset="0"/>
              </a:rPr>
            </a:br>
            <a:r>
              <a:rPr lang="en-GB" altLang="en-US">
                <a:cs typeface="Times New Roman" pitchFamily="18" charset="0"/>
              </a:rPr>
              <a:t>  context. Additional paperwork/letters/assessments, etc will not be included for the panel</a:t>
            </a:r>
            <a:br>
              <a:rPr lang="en-GB" altLang="en-US">
                <a:cs typeface="Times New Roman" pitchFamily="18" charset="0"/>
              </a:rPr>
            </a:br>
            <a:endParaRPr lang="en-GB" altLang="en-US">
              <a:cs typeface="Times New Roman" pitchFamily="18" charset="0"/>
            </a:endParaRPr>
          </a:p>
          <a:p>
            <a:pPr lvl="1">
              <a:buFontTx/>
              <a:buChar char="•"/>
            </a:pPr>
            <a:r>
              <a:rPr lang="en-GB" altLang="en-US">
                <a:cs typeface="Times New Roman" pitchFamily="18" charset="0"/>
              </a:rPr>
              <a:t> A panel will review your child’s submitted academic work to decide if it demonstrates your child to be of grammar ability </a:t>
            </a:r>
            <a:br>
              <a:rPr lang="en-GB" altLang="en-US">
                <a:cs typeface="Times New Roman" pitchFamily="18" charset="0"/>
              </a:rPr>
            </a:br>
            <a:endParaRPr lang="en-GB" altLang="en-US">
              <a:cs typeface="Times New Roman" pitchFamily="18" charset="0"/>
            </a:endParaRPr>
          </a:p>
          <a:p>
            <a:pPr lvl="1">
              <a:buFontTx/>
              <a:buChar char="•"/>
            </a:pPr>
            <a:r>
              <a:rPr lang="en-GB" altLang="en-US">
                <a:cs typeface="Times New Roman" pitchFamily="18" charset="0"/>
              </a:rPr>
              <a:t> Each year a number of children are found to be grammar as a result of the   </a:t>
            </a:r>
            <a:br>
              <a:rPr lang="en-GB" altLang="en-US">
                <a:cs typeface="Times New Roman" pitchFamily="18" charset="0"/>
              </a:rPr>
            </a:br>
            <a:r>
              <a:rPr lang="en-GB" altLang="en-US">
                <a:cs typeface="Times New Roman" pitchFamily="18" charset="0"/>
              </a:rPr>
              <a:t>  review process. This is up to a further 2 per cent of children in the year group</a:t>
            </a:r>
            <a:br>
              <a:rPr lang="en-GB" altLang="en-US">
                <a:cs typeface="Times New Roman" pitchFamily="18" charset="0"/>
              </a:rPr>
            </a:br>
            <a:r>
              <a:rPr lang="en-GB" altLang="en-US">
                <a:cs typeface="Times New Roman" pitchFamily="18" charset="0"/>
              </a:rPr>
              <a:t>  </a:t>
            </a:r>
          </a:p>
          <a:p>
            <a:r>
              <a:rPr lang="en-GB" altLang="en-US" b="1">
                <a:cs typeface="Times New Roman" pitchFamily="18" charset="0"/>
              </a:rPr>
              <a:t>NB:  A grammar review decision does not change your child’s score. It only changes their assessment decision. </a:t>
            </a:r>
            <a:br>
              <a:rPr lang="en-GB" altLang="en-US" b="1">
                <a:cs typeface="Times New Roman" pitchFamily="18" charset="0"/>
              </a:rPr>
            </a:br>
            <a:endParaRPr lang="en-GB" altLang="en-US" b="1">
              <a:cs typeface="Times New Roman" pitchFamily="18" charset="0"/>
            </a:endParaRPr>
          </a:p>
          <a:p>
            <a:r>
              <a:rPr lang="en-GB" altLang="en-US" sz="2000" b="1">
                <a:cs typeface="Times New Roman" pitchFamily="18" charset="0"/>
              </a:rPr>
              <a:t>When will I know the review decision?</a:t>
            </a:r>
          </a:p>
          <a:p>
            <a:r>
              <a:rPr lang="en-GB" altLang="en-US" sz="1400">
                <a:cs typeface="Times New Roman" pitchFamily="18" charset="0"/>
              </a:rPr>
              <a:t>The reviews decisions will be advised to parents/carers by Friday 21 October 2022.</a:t>
            </a:r>
            <a:br>
              <a:rPr lang="en-GB" altLang="en-US" sz="1400">
                <a:cs typeface="Times New Roman" pitchFamily="18" charset="0"/>
              </a:rPr>
            </a:br>
            <a:r>
              <a:rPr lang="en-GB" altLang="en-US" sz="1400">
                <a:cs typeface="Times New Roman" pitchFamily="18" charset="0"/>
              </a:rPr>
              <a:t>This is before the closing date for school applications, which is Monday 31 October 2022.</a:t>
            </a:r>
            <a:br>
              <a:rPr lang="en-GB" altLang="en-US" sz="1400">
                <a:cs typeface="Times New Roman" pitchFamily="18" charset="0"/>
              </a:rPr>
            </a:br>
            <a:endParaRPr lang="en-GB" altLang="en-US" sz="140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Rectangle 2"/>
          <p:cNvSpPr>
            <a:spLocks noChangeArrowheads="1"/>
          </p:cNvSpPr>
          <p:nvPr/>
        </p:nvSpPr>
        <p:spPr bwMode="auto">
          <a:xfrm>
            <a:off x="1331640" y="260648"/>
            <a:ext cx="7579568"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buFontTx/>
              <a:buNone/>
            </a:pPr>
            <a:r>
              <a:rPr lang="en-GB" altLang="en-US" sz="2000" b="1">
                <a:latin typeface="Arial" pitchFamily="34" charset="0"/>
                <a:cs typeface="Times New Roman" pitchFamily="18" charset="0"/>
              </a:rPr>
              <a:t>What happens if I miss the closing date for Medway Test</a:t>
            </a:r>
          </a:p>
          <a:p>
            <a:pPr eaLnBrk="1" hangingPunct="1">
              <a:buFontTx/>
              <a:buNone/>
            </a:pPr>
            <a:r>
              <a:rPr lang="en-GB" altLang="en-US" sz="2000" b="1">
                <a:latin typeface="Arial" pitchFamily="34" charset="0"/>
                <a:cs typeface="Times New Roman" pitchFamily="18" charset="0"/>
              </a:rPr>
              <a:t>registration?</a:t>
            </a:r>
          </a:p>
          <a:p>
            <a:pPr eaLnBrk="1" hangingPunct="1">
              <a:buFontTx/>
              <a:buNone/>
            </a:pPr>
            <a:r>
              <a:rPr lang="en-GB" altLang="en-US" sz="1600">
                <a:latin typeface="Arial" pitchFamily="34" charset="0"/>
                <a:cs typeface="Times New Roman" pitchFamily="18" charset="0"/>
              </a:rPr>
              <a:t> </a:t>
            </a:r>
          </a:p>
          <a:p>
            <a:pPr eaLnBrk="1" hangingPunct="1"/>
            <a:r>
              <a:rPr lang="en-GB" altLang="en-US" sz="1400">
                <a:latin typeface="Arial" pitchFamily="34" charset="0"/>
                <a:cs typeface="Arial" pitchFamily="34" charset="0"/>
              </a:rPr>
              <a:t>There is </a:t>
            </a:r>
            <a:r>
              <a:rPr lang="en-GB" altLang="en-US" sz="1400" b="1">
                <a:latin typeface="Arial" pitchFamily="34" charset="0"/>
                <a:cs typeface="Arial" pitchFamily="34" charset="0"/>
              </a:rPr>
              <a:t>no late registration for the Medway Test </a:t>
            </a:r>
            <a:r>
              <a:rPr lang="en-GB" altLang="en-US" sz="1400">
                <a:latin typeface="Arial" pitchFamily="34" charset="0"/>
                <a:cs typeface="Arial" pitchFamily="34" charset="0"/>
              </a:rPr>
              <a:t>and the following options are available to you:</a:t>
            </a:r>
            <a:endParaRPr lang="en-GB" altLang="en-US" sz="1400">
              <a:latin typeface="Arial" pitchFamily="34" charset="0"/>
              <a:cs typeface="Times New Roman" pitchFamily="18" charset="0"/>
            </a:endParaRPr>
          </a:p>
          <a:p>
            <a:pPr algn="just" eaLnBrk="1" hangingPunct="1">
              <a:buFontTx/>
              <a:buNone/>
            </a:pPr>
            <a:endParaRPr lang="en-GB" altLang="en-US" sz="1400">
              <a:latin typeface="Arial" pitchFamily="34" charset="0"/>
              <a:cs typeface="Arial" pitchFamily="34" charset="0"/>
            </a:endParaRPr>
          </a:p>
          <a:p>
            <a:pPr eaLnBrk="1" hangingPunct="1"/>
            <a:r>
              <a:rPr lang="en-GB" altLang="en-US" sz="1400">
                <a:latin typeface="Arial" pitchFamily="34" charset="0"/>
                <a:cs typeface="Arial" pitchFamily="34" charset="0"/>
              </a:rPr>
              <a:t>Name a grammar preference on your child’s school application by 31 October 2022 to have the opportunity for the right of appeal.</a:t>
            </a:r>
            <a:br>
              <a:rPr lang="en-GB" altLang="en-US" sz="1400">
                <a:latin typeface="Arial" pitchFamily="34" charset="0"/>
                <a:cs typeface="Arial" pitchFamily="34" charset="0"/>
              </a:rPr>
            </a:br>
            <a:endParaRPr lang="en-GB" altLang="en-US" sz="1400">
              <a:latin typeface="Arial" pitchFamily="34" charset="0"/>
              <a:cs typeface="Arial" pitchFamily="34" charset="0"/>
            </a:endParaRPr>
          </a:p>
          <a:p>
            <a:pPr eaLnBrk="1" hangingPunct="1"/>
            <a:r>
              <a:rPr lang="en-GB" altLang="en-US" sz="1400">
                <a:latin typeface="Arial" pitchFamily="34" charset="0"/>
                <a:cs typeface="Arial" pitchFamily="34" charset="0"/>
              </a:rPr>
              <a:t>Apply as a casual admission applicant from January 2024 directly with the grammar school who will invite your child to sit a CATs test.</a:t>
            </a:r>
          </a:p>
          <a:p>
            <a:pPr marL="0" indent="0" eaLnBrk="1" hangingPunct="1">
              <a:buNone/>
            </a:pPr>
            <a:endParaRPr lang="en-GB" altLang="en-US" sz="1400">
              <a:latin typeface="Arial" pitchFamily="34" charset="0"/>
              <a:cs typeface="Arial" pitchFamily="34" charset="0"/>
            </a:endParaRPr>
          </a:p>
          <a:p>
            <a:pPr eaLnBrk="1" hangingPunct="1"/>
            <a:r>
              <a:rPr lang="en-GB" altLang="en-US" sz="1400">
                <a:latin typeface="Arial" pitchFamily="34" charset="0"/>
                <a:cs typeface="Arial" pitchFamily="34" charset="0"/>
              </a:rPr>
              <a:t>Each grammar school has their own CATs test. If you wish to apply for more than one grammar school your child will have to sit each grammar school CATs test.</a:t>
            </a:r>
            <a:br>
              <a:rPr lang="en-GB" altLang="en-US" sz="1400">
                <a:latin typeface="Arial" pitchFamily="34" charset="0"/>
                <a:cs typeface="Arial" pitchFamily="34" charset="0"/>
              </a:rPr>
            </a:br>
            <a:endParaRPr lang="en-GB" altLang="en-US" sz="1400">
              <a:latin typeface="Arial" pitchFamily="34" charset="0"/>
              <a:cs typeface="Arial" pitchFamily="34" charset="0"/>
            </a:endParaRPr>
          </a:p>
          <a:p>
            <a:pPr eaLnBrk="1" hangingPunct="1"/>
            <a:endParaRPr lang="en-GB" altLang="en-US" sz="1400">
              <a:latin typeface="Arial" pitchFamily="34" charset="0"/>
              <a:cs typeface="Arial" pitchFamily="34" charset="0"/>
            </a:endParaRPr>
          </a:p>
          <a:p>
            <a:pPr eaLnBrk="1" hangingPunct="1">
              <a:buFontTx/>
              <a:buNone/>
            </a:pPr>
            <a:r>
              <a:rPr lang="en-GB" altLang="en-US" sz="1600" b="1">
                <a:latin typeface="Arial" pitchFamily="34" charset="0"/>
                <a:cs typeface="Arial" pitchFamily="34" charset="0"/>
              </a:rPr>
              <a:t>Any registration received after the closing date will not be accepted.</a:t>
            </a:r>
            <a:br>
              <a:rPr lang="en-GB" altLang="en-US" sz="1800" b="1">
                <a:latin typeface="Arial" pitchFamily="34" charset="0"/>
                <a:cs typeface="Arial" pitchFamily="34" charset="0"/>
              </a:rPr>
            </a:br>
            <a:endParaRPr lang="en-GB" altLang="en-US" sz="1800" b="1">
              <a:latin typeface="Arial" pitchFamily="34" charset="0"/>
              <a:cs typeface="Arial" pitchFamily="34" charset="0"/>
            </a:endParaRPr>
          </a:p>
          <a:p>
            <a:pPr eaLnBrk="1" hangingPunct="1">
              <a:buFontTx/>
              <a:buNone/>
            </a:pPr>
            <a:endParaRPr lang="en-GB" altLang="en-US" sz="1800" b="1">
              <a:latin typeface="Arial" pitchFamily="34" charset="0"/>
              <a:cs typeface="Arial" pitchFamily="34" charset="0"/>
            </a:endParaRPr>
          </a:p>
          <a:p>
            <a:pPr eaLnBrk="1" hangingPunct="1">
              <a:buFontTx/>
              <a:buNone/>
            </a:pPr>
            <a:endParaRPr lang="en-GB" altLang="en-US" sz="1800" b="1">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9" name="Rectangle 2"/>
          <p:cNvSpPr>
            <a:spLocks noChangeArrowheads="1"/>
          </p:cNvSpPr>
          <p:nvPr/>
        </p:nvSpPr>
        <p:spPr bwMode="auto">
          <a:xfrm>
            <a:off x="1295128" y="188640"/>
            <a:ext cx="7848872" cy="5832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spcBef>
                <a:spcPct val="20000"/>
              </a:spcBef>
              <a:buChar char="•"/>
              <a:defRPr sz="3200">
                <a:solidFill>
                  <a:schemeClr val="tx1"/>
                </a:solidFill>
                <a:latin typeface="Times New Roman" pitchFamily="18" charset="0"/>
              </a:defRPr>
            </a:lvl1pPr>
            <a:lvl2pPr marL="990600" indent="-533400" eaLnBrk="0" hangingPunct="0">
              <a:spcBef>
                <a:spcPct val="20000"/>
              </a:spcBef>
              <a:buChar char="–"/>
              <a:defRPr sz="2800">
                <a:solidFill>
                  <a:schemeClr val="tx1"/>
                </a:solidFill>
                <a:latin typeface="Times New Roman" pitchFamily="18" charset="0"/>
              </a:defRPr>
            </a:lvl2pPr>
            <a:lvl3pPr marL="1371600" indent="-457200" eaLnBrk="0" hangingPunct="0">
              <a:spcBef>
                <a:spcPct val="20000"/>
              </a:spcBef>
              <a:buChar char="•"/>
              <a:defRPr sz="2400">
                <a:solidFill>
                  <a:schemeClr val="tx1"/>
                </a:solidFill>
                <a:latin typeface="Times New Roman" pitchFamily="18" charset="0"/>
              </a:defRPr>
            </a:lvl3pPr>
            <a:lvl4pPr marL="1752600" indent="-381000" eaLnBrk="0" hangingPunct="0">
              <a:spcBef>
                <a:spcPct val="20000"/>
              </a:spcBef>
              <a:buChar char="–"/>
              <a:defRPr sz="2000">
                <a:solidFill>
                  <a:schemeClr val="tx1"/>
                </a:solidFill>
                <a:latin typeface="Times New Roman" pitchFamily="18" charset="0"/>
              </a:defRPr>
            </a:lvl4pPr>
            <a:lvl5pPr marL="2209800" indent="-381000" eaLnBrk="0" hangingPunct="0">
              <a:spcBef>
                <a:spcPct val="20000"/>
              </a:spcBef>
              <a:buChar char="»"/>
              <a:defRPr sz="2000">
                <a:solidFill>
                  <a:schemeClr val="tx1"/>
                </a:solidFill>
                <a:latin typeface="Times New Roman" pitchFamily="18" charset="0"/>
              </a:defRPr>
            </a:lvl5pPr>
            <a:lvl6pPr marL="2667000" indent="-381000" eaLnBrk="0" fontAlgn="base" hangingPunct="0">
              <a:spcBef>
                <a:spcPct val="20000"/>
              </a:spcBef>
              <a:spcAft>
                <a:spcPct val="0"/>
              </a:spcAft>
              <a:buChar char="»"/>
              <a:defRPr sz="2000">
                <a:solidFill>
                  <a:schemeClr val="tx1"/>
                </a:solidFill>
                <a:latin typeface="Times New Roman" pitchFamily="18" charset="0"/>
              </a:defRPr>
            </a:lvl6pPr>
            <a:lvl7pPr marL="3124200" indent="-381000" eaLnBrk="0" fontAlgn="base" hangingPunct="0">
              <a:spcBef>
                <a:spcPct val="20000"/>
              </a:spcBef>
              <a:spcAft>
                <a:spcPct val="0"/>
              </a:spcAft>
              <a:buChar char="»"/>
              <a:defRPr sz="2000">
                <a:solidFill>
                  <a:schemeClr val="tx1"/>
                </a:solidFill>
                <a:latin typeface="Times New Roman" pitchFamily="18" charset="0"/>
              </a:defRPr>
            </a:lvl7pPr>
            <a:lvl8pPr marL="3581400" indent="-381000" eaLnBrk="0" fontAlgn="base" hangingPunct="0">
              <a:spcBef>
                <a:spcPct val="20000"/>
              </a:spcBef>
              <a:spcAft>
                <a:spcPct val="0"/>
              </a:spcAft>
              <a:buChar char="»"/>
              <a:defRPr sz="2000">
                <a:solidFill>
                  <a:schemeClr val="tx1"/>
                </a:solidFill>
                <a:latin typeface="Times New Roman" pitchFamily="18" charset="0"/>
              </a:defRPr>
            </a:lvl8pPr>
            <a:lvl9pPr marL="4038600" indent="-3810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buFontTx/>
              <a:buNone/>
            </a:pPr>
            <a:r>
              <a:rPr lang="en-GB" altLang="en-US" sz="2000" b="1" dirty="0">
                <a:latin typeface="Arial" pitchFamily="34" charset="0"/>
                <a:cs typeface="Arial" pitchFamily="34" charset="0"/>
              </a:rPr>
              <a:t>Are there any other testing arrangements for Medway</a:t>
            </a:r>
          </a:p>
          <a:p>
            <a:pPr eaLnBrk="1" hangingPunct="1">
              <a:buFontTx/>
              <a:buNone/>
            </a:pPr>
            <a:r>
              <a:rPr lang="en-GB" altLang="en-US" sz="2000" b="1" dirty="0">
                <a:latin typeface="Arial" pitchFamily="34" charset="0"/>
                <a:cs typeface="Arial" pitchFamily="34" charset="0"/>
              </a:rPr>
              <a:t>secondary schools?</a:t>
            </a:r>
            <a:endParaRPr lang="en-GB" altLang="en-US" sz="2000" dirty="0">
              <a:latin typeface="Arial" pitchFamily="34" charset="0"/>
              <a:cs typeface="Times New Roman" pitchFamily="18" charset="0"/>
            </a:endParaRPr>
          </a:p>
          <a:p>
            <a:pPr algn="just" eaLnBrk="1" hangingPunct="1">
              <a:buFontTx/>
              <a:buNone/>
            </a:pPr>
            <a:endParaRPr lang="en-GB" altLang="en-US" sz="1200" dirty="0">
              <a:latin typeface="Arial" pitchFamily="34" charset="0"/>
              <a:cs typeface="Arial" pitchFamily="34" charset="0"/>
            </a:endParaRPr>
          </a:p>
          <a:p>
            <a:pPr marL="0" indent="0" eaLnBrk="1" hangingPunct="1">
              <a:buNone/>
            </a:pPr>
            <a:r>
              <a:rPr lang="en-GB" altLang="en-US" sz="1400" dirty="0">
                <a:latin typeface="Arial" pitchFamily="34" charset="0"/>
                <a:cs typeface="Arial" pitchFamily="34" charset="0"/>
              </a:rPr>
              <a:t>The following schools require all applicants to sit a ‘Fair Banding Test’:</a:t>
            </a:r>
          </a:p>
          <a:p>
            <a:pPr lvl="1" eaLnBrk="1" hangingPunct="1"/>
            <a:r>
              <a:rPr lang="en-GB" altLang="en-US" sz="1400" b="1" dirty="0">
                <a:latin typeface="Arial" pitchFamily="34" charset="0"/>
                <a:cs typeface="Arial" pitchFamily="34" charset="0"/>
              </a:rPr>
              <a:t>Brompton Academy</a:t>
            </a:r>
          </a:p>
          <a:p>
            <a:pPr lvl="1" eaLnBrk="1" hangingPunct="1"/>
            <a:r>
              <a:rPr lang="en-GB" altLang="en-US" sz="1400" b="1" dirty="0">
                <a:latin typeface="Arial" pitchFamily="34" charset="0"/>
                <a:cs typeface="Arial" pitchFamily="34" charset="0"/>
              </a:rPr>
              <a:t>Strood Academy</a:t>
            </a:r>
          </a:p>
          <a:p>
            <a:pPr lvl="1" eaLnBrk="1" hangingPunct="1"/>
            <a:r>
              <a:rPr lang="en-GB" altLang="en-US" sz="1400" b="1" dirty="0">
                <a:latin typeface="Arial" pitchFamily="34" charset="0"/>
                <a:cs typeface="Arial" pitchFamily="34" charset="0"/>
              </a:rPr>
              <a:t>The Victory Academy</a:t>
            </a:r>
            <a:br>
              <a:rPr lang="en-GB" altLang="en-US" sz="1000" b="1" dirty="0">
                <a:latin typeface="Arial" pitchFamily="34" charset="0"/>
                <a:cs typeface="Arial" pitchFamily="34" charset="0"/>
              </a:rPr>
            </a:br>
            <a:endParaRPr lang="en-GB" altLang="en-US" sz="1000" b="1" dirty="0">
              <a:latin typeface="Arial" pitchFamily="34" charset="0"/>
              <a:cs typeface="Arial" pitchFamily="34" charset="0"/>
            </a:endParaRPr>
          </a:p>
          <a:p>
            <a:pPr eaLnBrk="1" hangingPunct="1">
              <a:buFontTx/>
              <a:buNone/>
            </a:pPr>
            <a:r>
              <a:rPr lang="en-GB" altLang="en-US" sz="2000" b="1" dirty="0">
                <a:latin typeface="Arial" pitchFamily="34" charset="0"/>
                <a:cs typeface="Arial" pitchFamily="34" charset="0"/>
              </a:rPr>
              <a:t>What is a ‘Fair Banding Test’?</a:t>
            </a:r>
            <a:endParaRPr lang="en-GB" altLang="en-US" sz="2000" dirty="0">
              <a:latin typeface="Arial" pitchFamily="34" charset="0"/>
              <a:cs typeface="Times New Roman" pitchFamily="18" charset="0"/>
            </a:endParaRPr>
          </a:p>
          <a:p>
            <a:pPr marL="0" indent="0" algn="just" eaLnBrk="1" hangingPunct="1">
              <a:buNone/>
            </a:pPr>
            <a:endParaRPr lang="en-GB" altLang="en-US" sz="1400" dirty="0">
              <a:latin typeface="Arial" pitchFamily="34" charset="0"/>
              <a:cs typeface="Arial" pitchFamily="34" charset="0"/>
            </a:endParaRPr>
          </a:p>
          <a:p>
            <a:pPr marL="285750" lvl="1" indent="-285750" eaLnBrk="1" hangingPunct="1">
              <a:buFont typeface="Arial" panose="020B0604020202020204" pitchFamily="34" charset="0"/>
              <a:buChar char="•"/>
            </a:pPr>
            <a:r>
              <a:rPr lang="en-GB" altLang="en-US" sz="1400" dirty="0">
                <a:latin typeface="Arial" pitchFamily="34" charset="0"/>
                <a:cs typeface="Arial" pitchFamily="34" charset="0"/>
              </a:rPr>
              <a:t>This test is to assess a child’s level of ability. It is not a ‘pass’ or ‘fail’ test or a selection test, it is used to ensure that students from across the ability range are admitted</a:t>
            </a:r>
            <a:br>
              <a:rPr lang="en-GB" altLang="en-US" sz="1400" dirty="0">
                <a:latin typeface="Arial" pitchFamily="34" charset="0"/>
                <a:cs typeface="Arial" pitchFamily="34" charset="0"/>
              </a:rPr>
            </a:br>
            <a:endParaRPr lang="en-GB" altLang="en-US" sz="1400" dirty="0">
              <a:latin typeface="Arial" pitchFamily="34" charset="0"/>
              <a:cs typeface="Arial" pitchFamily="34" charset="0"/>
            </a:endParaRPr>
          </a:p>
          <a:p>
            <a:pPr marL="285750" lvl="1" indent="-285750" eaLnBrk="1" hangingPunct="1">
              <a:buFont typeface="Arial" panose="020B0604020202020204" pitchFamily="34" charset="0"/>
              <a:buChar char="•"/>
            </a:pPr>
            <a:r>
              <a:rPr lang="en-GB" altLang="en-US" sz="1400" dirty="0">
                <a:latin typeface="Arial" pitchFamily="34" charset="0"/>
                <a:cs typeface="Arial" pitchFamily="34" charset="0"/>
              </a:rPr>
              <a:t>If you are thinking of applying for any of these schools as one of your preferences, you need to ensure you have registered your child to sit that school’s Fair Banding test</a:t>
            </a:r>
            <a:br>
              <a:rPr lang="en-GB" altLang="en-US" sz="1400" dirty="0">
                <a:latin typeface="Arial" pitchFamily="34" charset="0"/>
                <a:cs typeface="Arial" pitchFamily="34" charset="0"/>
              </a:rPr>
            </a:br>
            <a:endParaRPr lang="en-GB" altLang="en-US" sz="1400" dirty="0">
              <a:latin typeface="Arial" pitchFamily="34" charset="0"/>
              <a:cs typeface="Arial" pitchFamily="34" charset="0"/>
            </a:endParaRPr>
          </a:p>
          <a:p>
            <a:pPr marL="285750" lvl="1" indent="-285750" eaLnBrk="1" hangingPunct="1">
              <a:buFont typeface="Arial" panose="020B0604020202020204" pitchFamily="34" charset="0"/>
              <a:buChar char="•"/>
            </a:pPr>
            <a:r>
              <a:rPr lang="en-GB" altLang="en-US" sz="1400" dirty="0">
                <a:latin typeface="Arial" pitchFamily="34" charset="0"/>
                <a:cs typeface="Arial" pitchFamily="34" charset="0"/>
              </a:rPr>
              <a:t>More details can be found on the individual school/academy’s information page in the secondary admissions information on our website or direct from the school/academy</a:t>
            </a:r>
            <a:br>
              <a:rPr lang="en-GB" altLang="en-US" sz="1400" dirty="0">
                <a:latin typeface="Arial" pitchFamily="34" charset="0"/>
                <a:cs typeface="Arial" pitchFamily="34" charset="0"/>
              </a:rPr>
            </a:br>
            <a:endParaRPr lang="en-GB" altLang="en-US" sz="1400" dirty="0">
              <a:latin typeface="Arial" pitchFamily="34" charset="0"/>
              <a:cs typeface="Arial" pitchFamily="34" charset="0"/>
            </a:endParaRPr>
          </a:p>
          <a:p>
            <a:pPr marL="285750" lvl="1" indent="-285750" eaLnBrk="1" hangingPunct="1">
              <a:buFont typeface="Arial" panose="020B0604020202020204" pitchFamily="34" charset="0"/>
              <a:buChar char="•"/>
            </a:pPr>
            <a:r>
              <a:rPr lang="en-GB" altLang="en-US" sz="1400" dirty="0">
                <a:latin typeface="Arial" pitchFamily="34" charset="0"/>
                <a:cs typeface="Times New Roman" pitchFamily="18" charset="0"/>
              </a:rPr>
              <a:t>If you do not register you child for the relevant Fair Banding Test, they may be at a disadvantage when being considered for a place, as they will be prioritised after all other children who have sat the test (even if there are siblings in the school, etc.)</a:t>
            </a:r>
            <a:br>
              <a:rPr lang="en-GB" altLang="en-US" sz="1400" dirty="0">
                <a:latin typeface="Arial" pitchFamily="34" charset="0"/>
                <a:cs typeface="Times New Roman" pitchFamily="18" charset="0"/>
              </a:rPr>
            </a:br>
            <a:endParaRPr lang="en-GB" altLang="en-US" sz="1400" dirty="0">
              <a:latin typeface="Arial" pitchFamily="34" charset="0"/>
              <a:cs typeface="Times New Roman" pitchFamily="18" charset="0"/>
            </a:endParaRPr>
          </a:p>
          <a:p>
            <a:pPr marL="0" indent="0" eaLnBrk="1" hangingPunct="1">
              <a:buNone/>
            </a:pPr>
            <a:r>
              <a:rPr lang="en-GB" altLang="en-US" sz="1400" b="1" dirty="0">
                <a:latin typeface="Arial" pitchFamily="34" charset="0"/>
                <a:cs typeface="Times New Roman" pitchFamily="18" charset="0"/>
              </a:rPr>
              <a:t>PLEASE NOTE: </a:t>
            </a:r>
            <a:r>
              <a:rPr lang="en-GB" altLang="en-US" sz="1400" dirty="0">
                <a:latin typeface="Arial" pitchFamily="34" charset="0"/>
                <a:cs typeface="Times New Roman" pitchFamily="18" charset="0"/>
              </a:rPr>
              <a:t>each school operates their own Fair Banding Test and, therefore, if you are considering more than one of these you will have to register you child with each one to sit their test.</a:t>
            </a:r>
          </a:p>
          <a:p>
            <a:pPr eaLnBrk="1" hangingPunct="1"/>
            <a:endParaRPr lang="en-GB" altLang="en-US" sz="1600" b="1" dirty="0">
              <a:latin typeface="Arial" pitchFamily="34" charset="0"/>
              <a:cs typeface="Times New Roman" pitchFamily="18" charset="0"/>
            </a:endParaRPr>
          </a:p>
          <a:p>
            <a:pPr eaLnBrk="1" hangingPunct="1">
              <a:buFontTx/>
              <a:buNone/>
            </a:pPr>
            <a:endParaRPr lang="en-GB" altLang="en-US" sz="1400"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8762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ChangeArrowheads="1"/>
          </p:cNvSpPr>
          <p:nvPr/>
        </p:nvSpPr>
        <p:spPr bwMode="auto">
          <a:xfrm>
            <a:off x="1642268" y="1390650"/>
            <a:ext cx="67818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fontAlgn="base">
              <a:spcBef>
                <a:spcPct val="20000"/>
              </a:spcBef>
              <a:spcAft>
                <a:spcPct val="0"/>
              </a:spcAft>
              <a:buChar char="»"/>
              <a:defRPr sz="2000">
                <a:solidFill>
                  <a:schemeClr val="tx1"/>
                </a:solidFill>
                <a:latin typeface="Times New Roman" pitchFamily="18" charset="0"/>
              </a:defRPr>
            </a:lvl6pPr>
            <a:lvl7pPr marL="2971800" indent="-228600" fontAlgn="base">
              <a:spcBef>
                <a:spcPct val="20000"/>
              </a:spcBef>
              <a:spcAft>
                <a:spcPct val="0"/>
              </a:spcAft>
              <a:buChar char="»"/>
              <a:defRPr sz="2000">
                <a:solidFill>
                  <a:schemeClr val="tx1"/>
                </a:solidFill>
                <a:latin typeface="Times New Roman" pitchFamily="18" charset="0"/>
              </a:defRPr>
            </a:lvl7pPr>
            <a:lvl8pPr marL="3429000" indent="-228600" fontAlgn="base">
              <a:spcBef>
                <a:spcPct val="20000"/>
              </a:spcBef>
              <a:spcAft>
                <a:spcPct val="0"/>
              </a:spcAft>
              <a:buChar char="»"/>
              <a:defRPr sz="2000">
                <a:solidFill>
                  <a:schemeClr val="tx1"/>
                </a:solidFill>
                <a:latin typeface="Times New Roman" pitchFamily="18" charset="0"/>
              </a:defRPr>
            </a:lvl8pPr>
            <a:lvl9pPr marL="3886200" indent="-228600" fontAlgn="base">
              <a:spcBef>
                <a:spcPct val="20000"/>
              </a:spcBef>
              <a:spcAft>
                <a:spcPct val="0"/>
              </a:spcAft>
              <a:buChar char="»"/>
              <a:defRPr sz="2000">
                <a:solidFill>
                  <a:schemeClr val="tx1"/>
                </a:solidFill>
                <a:latin typeface="Times New Roman" pitchFamily="18" charset="0"/>
              </a:defRPr>
            </a:lvl9pPr>
          </a:lstStyle>
          <a:p>
            <a:pPr algn="ctr">
              <a:buFontTx/>
              <a:buNone/>
              <a:defRPr/>
            </a:pPr>
            <a:endParaRPr lang="en-GB" altLang="en-US" sz="3600" b="1"/>
          </a:p>
          <a:p>
            <a:pPr marL="0" indent="0" algn="ctr">
              <a:lnSpc>
                <a:spcPct val="100000"/>
              </a:lnSpc>
              <a:buNone/>
            </a:pPr>
            <a:r>
              <a:rPr lang="en-GB" altLang="en-US" sz="3600" b="1">
                <a:latin typeface="Arial" panose="020B0604020202020204" pitchFamily="34" charset="0"/>
                <a:cs typeface="Arial" panose="020B0604020202020204" pitchFamily="34" charset="0"/>
              </a:rPr>
              <a:t>The secondary school application and offer</a:t>
            </a:r>
          </a:p>
          <a:p>
            <a:pPr marL="0" indent="0" algn="ctr">
              <a:lnSpc>
                <a:spcPct val="100000"/>
              </a:lnSpc>
              <a:buNone/>
            </a:pPr>
            <a:r>
              <a:rPr lang="en-GB" altLang="en-US" sz="3600" b="1">
                <a:latin typeface="Arial" panose="020B0604020202020204" pitchFamily="34" charset="0"/>
                <a:cs typeface="Arial" panose="020B0604020202020204" pitchFamily="34" charset="0"/>
              </a:rPr>
              <a:t>process</a:t>
            </a:r>
          </a:p>
        </p:txBody>
      </p:sp>
      <p:pic>
        <p:nvPicPr>
          <p:cNvPr id="2052"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115888"/>
            <a:ext cx="1943100"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6009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6" name="Rectangle 8"/>
          <p:cNvSpPr>
            <a:spLocks noChangeArrowheads="1"/>
          </p:cNvSpPr>
          <p:nvPr/>
        </p:nvSpPr>
        <p:spPr bwMode="auto">
          <a:xfrm>
            <a:off x="1259631" y="137972"/>
            <a:ext cx="7728793" cy="5946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5720" rIns="0" bIns="45720" anchor="t">
            <a:spAutoFit/>
          </a:bodyPr>
          <a:lstStyle/>
          <a:p>
            <a:pPr eaLnBrk="0" hangingPunct="0">
              <a:lnSpc>
                <a:spcPct val="100000"/>
              </a:lnSpc>
            </a:pPr>
            <a:r>
              <a:rPr lang="en-GB" altLang="en-US" sz="2000" b="1"/>
              <a:t>When can I apply?</a:t>
            </a:r>
          </a:p>
          <a:p>
            <a:pPr marL="285750" indent="-285750" eaLnBrk="0" hangingPunct="0">
              <a:lnSpc>
                <a:spcPct val="100000"/>
              </a:lnSpc>
              <a:buFont typeface="Arial" panose="020B0604020202020204" pitchFamily="34" charset="0"/>
              <a:buChar char="•"/>
            </a:pPr>
            <a:r>
              <a:rPr lang="en-GB" altLang="en-US" sz="1400">
                <a:latin typeface="Arial"/>
                <a:cs typeface="Arial"/>
              </a:rPr>
              <a:t>Medway residents can apply from 9am, Monday 5 September 2022</a:t>
            </a:r>
          </a:p>
          <a:p>
            <a:pPr marL="285750" indent="-285750" eaLnBrk="0" hangingPunct="0">
              <a:lnSpc>
                <a:spcPct val="100000"/>
              </a:lnSpc>
              <a:buFont typeface="Arial" panose="020B0604020202020204" pitchFamily="34" charset="0"/>
              <a:buChar char="•"/>
            </a:pPr>
            <a:r>
              <a:rPr lang="en-GB" altLang="en-US" sz="1400"/>
              <a:t>Applications close at 5pm, Monday 31 October 2022</a:t>
            </a:r>
          </a:p>
          <a:p>
            <a:pPr eaLnBrk="0" hangingPunct="0">
              <a:lnSpc>
                <a:spcPct val="100000"/>
              </a:lnSpc>
            </a:pPr>
            <a:r>
              <a:rPr lang="en-GB" altLang="en-US" sz="2000" b="1"/>
              <a:t>Who do I apply to?</a:t>
            </a:r>
          </a:p>
          <a:p>
            <a:pPr marL="285750" indent="-285750" eaLnBrk="0" hangingPunct="0">
              <a:lnSpc>
                <a:spcPct val="100000"/>
              </a:lnSpc>
              <a:buFont typeface="Arial" panose="020B0604020202020204" pitchFamily="34" charset="0"/>
              <a:buChar char="•"/>
            </a:pPr>
            <a:r>
              <a:rPr lang="en-GB" altLang="en-US" sz="1400"/>
              <a:t>If you live in Medway, you apply to Medway Council</a:t>
            </a:r>
          </a:p>
          <a:p>
            <a:pPr marL="285750" indent="-285750" eaLnBrk="0" hangingPunct="0">
              <a:lnSpc>
                <a:spcPct val="100000"/>
              </a:lnSpc>
              <a:buFont typeface="Arial" panose="020B0604020202020204" pitchFamily="34" charset="0"/>
              <a:buChar char="•"/>
            </a:pPr>
            <a:r>
              <a:rPr lang="en-GB" altLang="en-US" sz="1400">
                <a:latin typeface="Arial"/>
                <a:cs typeface="Arial"/>
              </a:rPr>
              <a:t>If do not live in Medway, you must apply to your home local authority (e.g. if you live in Kent, you apply to Kent County Council).</a:t>
            </a:r>
          </a:p>
          <a:p>
            <a:pPr>
              <a:lnSpc>
                <a:spcPct val="100000"/>
              </a:lnSpc>
              <a:spcBef>
                <a:spcPct val="20000"/>
              </a:spcBef>
            </a:pPr>
            <a:r>
              <a:rPr lang="en-GB" altLang="en-US" sz="2000" b="1">
                <a:cs typeface="Arial" pitchFamily="34" charset="0"/>
              </a:rPr>
              <a:t>What Schools can I apply for?</a:t>
            </a:r>
          </a:p>
          <a:p>
            <a:pPr marL="285750" indent="-285750">
              <a:lnSpc>
                <a:spcPct val="100000"/>
              </a:lnSpc>
              <a:spcBef>
                <a:spcPct val="20000"/>
              </a:spcBef>
              <a:buFont typeface="Arial" panose="020B0604020202020204" pitchFamily="34" charset="0"/>
              <a:buChar char="•"/>
            </a:pPr>
            <a:r>
              <a:rPr lang="en-GB" altLang="en-US" sz="1400">
                <a:cs typeface="Arial" pitchFamily="34" charset="0"/>
              </a:rPr>
              <a:t>You can apply for any secondary schools you wish (apart from special schools) irrespective of where they are. The important thing is that you must apply to your home local authority.</a:t>
            </a:r>
          </a:p>
          <a:p>
            <a:pPr>
              <a:lnSpc>
                <a:spcPct val="100000"/>
              </a:lnSpc>
              <a:spcBef>
                <a:spcPct val="20000"/>
              </a:spcBef>
            </a:pPr>
            <a:r>
              <a:rPr lang="en-GB" altLang="en-US" sz="2000" b="1"/>
              <a:t>How do I apply?</a:t>
            </a:r>
          </a:p>
          <a:p>
            <a:r>
              <a:rPr lang="en-GB" altLang="en-US" sz="1400" b="1">
                <a:cs typeface="Arial" pitchFamily="34" charset="0"/>
              </a:rPr>
              <a:t>Medway residents</a:t>
            </a:r>
            <a:r>
              <a:rPr lang="en-GB" altLang="en-US" sz="1400">
                <a:cs typeface="Arial" pitchFamily="34" charset="0"/>
              </a:rPr>
              <a:t> can apply online at  </a:t>
            </a:r>
            <a:r>
              <a:rPr lang="en-GB" altLang="en-US" sz="1400" b="1">
                <a:solidFill>
                  <a:schemeClr val="accent6"/>
                </a:solidFill>
                <a:cs typeface="Arial" pitchFamily="34" charset="0"/>
                <a:hlinkClick r:id="rId3">
                  <a:extLst>
                    <a:ext uri="{A12FA001-AC4F-418D-AE19-62706E023703}">
                      <ahyp:hlinkClr xmlns:ahyp="http://schemas.microsoft.com/office/drawing/2018/hyperlinkcolor" val="tx"/>
                    </a:ext>
                  </a:extLst>
                </a:hlinkClick>
              </a:rPr>
              <a:t>www.medway.gov.uk/onlineadmissions</a:t>
            </a:r>
            <a:r>
              <a:rPr lang="en-GB" altLang="en-US" sz="1400" b="1">
                <a:solidFill>
                  <a:schemeClr val="accent6"/>
                </a:solidFill>
                <a:cs typeface="Arial" pitchFamily="34" charset="0"/>
              </a:rPr>
              <a:t> </a:t>
            </a:r>
          </a:p>
          <a:p>
            <a:br>
              <a:rPr lang="en-GB" altLang="en-US" sz="1400">
                <a:cs typeface="Arial" pitchFamily="34" charset="0"/>
              </a:rPr>
            </a:br>
            <a:r>
              <a:rPr lang="en-GB" altLang="en-US" sz="1400">
                <a:latin typeface="Arial"/>
                <a:cs typeface="Arial"/>
              </a:rPr>
              <a:t>Online admissions is the quickest, easiest and safest way to apply for your secondary school place. If you provide your email address when applying online you will:</a:t>
            </a:r>
          </a:p>
          <a:p>
            <a:pPr>
              <a:lnSpc>
                <a:spcPct val="100000"/>
              </a:lnSpc>
              <a:spcBef>
                <a:spcPct val="20000"/>
              </a:spcBef>
              <a:buFontTx/>
              <a:buChar char="•"/>
            </a:pPr>
            <a:r>
              <a:rPr lang="en-GB" altLang="en-US" sz="1400">
                <a:cs typeface="Arial" pitchFamily="34" charset="0"/>
              </a:rPr>
              <a:t> Receive confirmation your application has been received</a:t>
            </a:r>
          </a:p>
          <a:p>
            <a:pPr>
              <a:lnSpc>
                <a:spcPct val="100000"/>
              </a:lnSpc>
              <a:spcBef>
                <a:spcPct val="20000"/>
              </a:spcBef>
              <a:buFontTx/>
              <a:buChar char="•"/>
            </a:pPr>
            <a:r>
              <a:rPr lang="en-GB" altLang="en-US" sz="1400">
                <a:cs typeface="Arial" pitchFamily="34" charset="0"/>
              </a:rPr>
              <a:t> Receive details of the school offered on the offer day.</a:t>
            </a:r>
          </a:p>
          <a:p>
            <a:pPr>
              <a:lnSpc>
                <a:spcPct val="100000"/>
              </a:lnSpc>
              <a:spcBef>
                <a:spcPct val="20000"/>
              </a:spcBef>
            </a:pPr>
            <a:r>
              <a:rPr lang="en-GB" altLang="en-US" sz="1400">
                <a:cs typeface="Arial" pitchFamily="34" charset="0"/>
              </a:rPr>
              <a:t>or</a:t>
            </a:r>
          </a:p>
          <a:p>
            <a:r>
              <a:rPr lang="en-GB" altLang="en-US" sz="1400">
                <a:cs typeface="Arial" pitchFamily="34" charset="0"/>
              </a:rPr>
              <a:t>Please contact us at </a:t>
            </a:r>
            <a:r>
              <a:rPr lang="en-GB" altLang="en-US" sz="1400">
                <a:solidFill>
                  <a:schemeClr val="accent6"/>
                </a:solidFill>
                <a:cs typeface="Arial" pitchFamily="34" charset="0"/>
                <a:hlinkClick r:id="rId4">
                  <a:extLst>
                    <a:ext uri="{A12FA001-AC4F-418D-AE19-62706E023703}">
                      <ahyp:hlinkClr xmlns:ahyp="http://schemas.microsoft.com/office/drawing/2018/hyperlinkcolor" val="tx"/>
                    </a:ext>
                  </a:extLst>
                </a:hlinkClick>
              </a:rPr>
              <a:t>admissions@medway.gov.uk</a:t>
            </a:r>
            <a:r>
              <a:rPr lang="en-GB" altLang="en-US" sz="1400">
                <a:solidFill>
                  <a:schemeClr val="accent6"/>
                </a:solidFill>
                <a:cs typeface="Arial" pitchFamily="34" charset="0"/>
              </a:rPr>
              <a:t> </a:t>
            </a:r>
            <a:r>
              <a:rPr lang="en-GB" altLang="en-US" sz="1400">
                <a:cs typeface="Arial" pitchFamily="34" charset="0"/>
              </a:rPr>
              <a:t>if you require a paper application form</a:t>
            </a:r>
          </a:p>
          <a:p>
            <a:pPr>
              <a:lnSpc>
                <a:spcPct val="100000"/>
              </a:lnSpc>
              <a:spcBef>
                <a:spcPct val="20000"/>
              </a:spcBef>
            </a:pPr>
            <a:endParaRPr lang="en-GB"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Rectangle 7"/>
          <p:cNvSpPr>
            <a:spLocks noChangeArrowheads="1"/>
          </p:cNvSpPr>
          <p:nvPr/>
        </p:nvSpPr>
        <p:spPr bwMode="auto">
          <a:xfrm>
            <a:off x="4572000" y="3048000"/>
            <a:ext cx="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pPr eaLnBrk="0" hangingPunct="0">
              <a:lnSpc>
                <a:spcPct val="100000"/>
              </a:lnSpc>
              <a:spcBef>
                <a:spcPct val="0"/>
              </a:spcBef>
            </a:pPr>
            <a:endParaRPr lang="en-US" altLang="en-US" sz="4400">
              <a:solidFill>
                <a:schemeClr val="tx2"/>
              </a:solidFill>
              <a:latin typeface="Times New Roman" pitchFamily="18" charset="0"/>
            </a:endParaRPr>
          </a:p>
        </p:txBody>
      </p:sp>
      <p:sp>
        <p:nvSpPr>
          <p:cNvPr id="20488" name="Rectangle 8"/>
          <p:cNvSpPr>
            <a:spLocks noChangeArrowheads="1"/>
          </p:cNvSpPr>
          <p:nvPr/>
        </p:nvSpPr>
        <p:spPr bwMode="auto">
          <a:xfrm>
            <a:off x="1279996" y="2425005"/>
            <a:ext cx="7800801"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spAutoFit/>
          </a:bodyPr>
          <a:lstStyle/>
          <a:p>
            <a:pPr>
              <a:lnSpc>
                <a:spcPct val="100000"/>
              </a:lnSpc>
            </a:pPr>
            <a:r>
              <a:rPr lang="en-GB" altLang="en-US" sz="2000" b="1">
                <a:cs typeface="Arial" pitchFamily="34" charset="0"/>
              </a:rPr>
              <a:t>Is my preference order important?</a:t>
            </a:r>
          </a:p>
          <a:p>
            <a:pPr marL="285750" indent="-285750">
              <a:lnSpc>
                <a:spcPct val="100000"/>
              </a:lnSpc>
              <a:buFont typeface="Arial" panose="020B0604020202020204" pitchFamily="34" charset="0"/>
              <a:buChar char="•"/>
            </a:pPr>
            <a:r>
              <a:rPr lang="en-GB" altLang="en-US" sz="1400">
                <a:cs typeface="Arial" pitchFamily="34" charset="0"/>
              </a:rPr>
              <a:t>Medway operates an equal preference scheme </a:t>
            </a:r>
          </a:p>
          <a:p>
            <a:pPr marL="285750" indent="-285750">
              <a:lnSpc>
                <a:spcPct val="100000"/>
              </a:lnSpc>
              <a:buFont typeface="Arial" panose="020B0604020202020204" pitchFamily="34" charset="0"/>
              <a:buChar char="•"/>
            </a:pPr>
            <a:r>
              <a:rPr lang="en-GB" altLang="en-US" sz="1400">
                <a:cs typeface="Arial" pitchFamily="34" charset="0"/>
              </a:rPr>
              <a:t>The order of your preferences is between the council and you </a:t>
            </a:r>
          </a:p>
          <a:p>
            <a:pPr marL="285750" indent="-285750">
              <a:lnSpc>
                <a:spcPct val="100000"/>
              </a:lnSpc>
              <a:buFont typeface="Arial" panose="020B0604020202020204" pitchFamily="34" charset="0"/>
              <a:buChar char="•"/>
            </a:pPr>
            <a:r>
              <a:rPr lang="en-GB" altLang="en-US" sz="1400">
                <a:cs typeface="Arial" pitchFamily="34" charset="0"/>
              </a:rPr>
              <a:t>Schools will not be told which preference you name them at the time of application or offer. They may need a copy of the application for any subsequent appeal</a:t>
            </a:r>
          </a:p>
          <a:p>
            <a:pPr marL="285750" indent="-285750">
              <a:lnSpc>
                <a:spcPct val="100000"/>
              </a:lnSpc>
              <a:buFont typeface="Arial" panose="020B0604020202020204" pitchFamily="34" charset="0"/>
              <a:buChar char="•"/>
            </a:pPr>
            <a:r>
              <a:rPr lang="en-GB" altLang="en-US" sz="1400">
                <a:cs typeface="Arial" pitchFamily="34" charset="0"/>
              </a:rPr>
              <a:t>Medway will look to offer your child a place at the highest named school that can offer a place and for which you child is eligible</a:t>
            </a:r>
          </a:p>
          <a:p>
            <a:pPr marL="285750" indent="-285750">
              <a:lnSpc>
                <a:spcPct val="100000"/>
              </a:lnSpc>
              <a:buFont typeface="Arial" panose="020B0604020202020204" pitchFamily="34" charset="0"/>
              <a:buChar char="•"/>
            </a:pPr>
            <a:r>
              <a:rPr lang="en-GB" altLang="en-US" sz="1400">
                <a:cs typeface="Arial" pitchFamily="34" charset="0"/>
              </a:rPr>
              <a:t>No school places are offered because the school is named as first preference</a:t>
            </a:r>
          </a:p>
          <a:p>
            <a:pPr marL="285750" indent="-285750">
              <a:lnSpc>
                <a:spcPct val="100000"/>
              </a:lnSpc>
              <a:buFont typeface="Arial" panose="020B0604020202020204" pitchFamily="34" charset="0"/>
              <a:buChar char="•"/>
            </a:pPr>
            <a:r>
              <a:rPr lang="en-GB" altLang="en-US" sz="1400">
                <a:cs typeface="Arial" pitchFamily="34" charset="0"/>
              </a:rPr>
              <a:t>All places are offered based on the oversubscription criteria for the school.</a:t>
            </a:r>
          </a:p>
        </p:txBody>
      </p:sp>
      <p:sp>
        <p:nvSpPr>
          <p:cNvPr id="20489" name="Rectangle 9"/>
          <p:cNvSpPr>
            <a:spLocks noChangeArrowheads="1"/>
          </p:cNvSpPr>
          <p:nvPr/>
        </p:nvSpPr>
        <p:spPr bwMode="auto">
          <a:xfrm>
            <a:off x="1291436" y="313014"/>
            <a:ext cx="7651576" cy="1800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spAutoFit/>
          </a:bodyPr>
          <a:lstStyle/>
          <a:p>
            <a:pPr>
              <a:lnSpc>
                <a:spcPct val="100000"/>
              </a:lnSpc>
            </a:pPr>
            <a:r>
              <a:rPr lang="en-GB" altLang="en-US" sz="2000" b="1">
                <a:cs typeface="Arial" pitchFamily="34" charset="0"/>
              </a:rPr>
              <a:t>How many schools can I apply for?</a:t>
            </a:r>
          </a:p>
          <a:p>
            <a:pPr marL="285750" indent="-285750">
              <a:lnSpc>
                <a:spcPct val="100000"/>
              </a:lnSpc>
              <a:buFont typeface="Arial" panose="020B0604020202020204" pitchFamily="34" charset="0"/>
              <a:buChar char="•"/>
            </a:pPr>
            <a:r>
              <a:rPr lang="en-GB" altLang="en-US" sz="1400" b="1">
                <a:cs typeface="Arial" pitchFamily="34" charset="0"/>
              </a:rPr>
              <a:t>Medway residents </a:t>
            </a:r>
            <a:r>
              <a:rPr lang="en-GB" altLang="en-US" sz="1400">
                <a:cs typeface="Arial" pitchFamily="34" charset="0"/>
              </a:rPr>
              <a:t>can name up to 6 preferences</a:t>
            </a:r>
            <a:endParaRPr lang="en-GB" altLang="en-US" sz="1400" b="1">
              <a:cs typeface="Arial" pitchFamily="34" charset="0"/>
            </a:endParaRPr>
          </a:p>
          <a:p>
            <a:pPr marL="285750" indent="-285750">
              <a:lnSpc>
                <a:spcPct val="100000"/>
              </a:lnSpc>
              <a:buFont typeface="Arial" panose="020B0604020202020204" pitchFamily="34" charset="0"/>
              <a:buChar char="•"/>
            </a:pPr>
            <a:r>
              <a:rPr lang="en-GB" altLang="en-US" sz="1400">
                <a:cs typeface="Arial" pitchFamily="34" charset="0"/>
              </a:rPr>
              <a:t>You do not have to name 6, but it is important to understand that the more schools you name the more chance you’ve got of receiving the offer of a school place for one of your preferences</a:t>
            </a:r>
          </a:p>
          <a:p>
            <a:pPr marL="285750" indent="-285750">
              <a:lnSpc>
                <a:spcPct val="100000"/>
              </a:lnSpc>
              <a:buFont typeface="Arial" panose="020B0604020202020204" pitchFamily="34" charset="0"/>
              <a:buChar char="•"/>
            </a:pPr>
            <a:r>
              <a:rPr lang="en-GB" altLang="en-US" sz="1400">
                <a:cs typeface="Arial" pitchFamily="34" charset="0"/>
              </a:rPr>
              <a:t>Naming only one school does not give you a greater chance of gaining a place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33338" y="0"/>
            <a:ext cx="114895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Rectangle 2"/>
          <p:cNvSpPr>
            <a:spLocks noChangeArrowheads="1"/>
          </p:cNvSpPr>
          <p:nvPr/>
        </p:nvSpPr>
        <p:spPr bwMode="auto">
          <a:xfrm>
            <a:off x="1122834" y="33688"/>
            <a:ext cx="802116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spcBef>
                <a:spcPct val="0"/>
              </a:spcBef>
              <a:defRPr sz="4400">
                <a:solidFill>
                  <a:schemeClr val="tx2"/>
                </a:solidFill>
                <a:latin typeface="Times New Roman" pitchFamily="18" charset="0"/>
              </a:defRPr>
            </a:lvl1pPr>
            <a:lvl2pPr algn="ctr" eaLnBrk="0" hangingPunct="0">
              <a:spcBef>
                <a:spcPct val="0"/>
              </a:spcBef>
              <a:defRPr sz="4400">
                <a:solidFill>
                  <a:schemeClr val="tx2"/>
                </a:solidFill>
                <a:latin typeface="Times New Roman" pitchFamily="18" charset="0"/>
              </a:defRPr>
            </a:lvl2pPr>
            <a:lvl3pPr algn="ctr" eaLnBrk="0" hangingPunct="0">
              <a:spcBef>
                <a:spcPct val="0"/>
              </a:spcBef>
              <a:defRPr sz="4400">
                <a:solidFill>
                  <a:schemeClr val="tx2"/>
                </a:solidFill>
                <a:latin typeface="Times New Roman" pitchFamily="18" charset="0"/>
              </a:defRPr>
            </a:lvl3pPr>
            <a:lvl4pPr algn="ctr" eaLnBrk="0" hangingPunct="0">
              <a:spcBef>
                <a:spcPct val="0"/>
              </a:spcBef>
              <a:defRPr sz="4400">
                <a:solidFill>
                  <a:schemeClr val="tx2"/>
                </a:solidFill>
                <a:latin typeface="Times New Roman" pitchFamily="18" charset="0"/>
              </a:defRPr>
            </a:lvl4pPr>
            <a:lvl5pPr algn="ctr" eaLnBrk="0" hangingPunct="0">
              <a:spcBef>
                <a:spcPct val="0"/>
              </a:spcBef>
              <a:defRPr sz="4400">
                <a:solidFill>
                  <a:schemeClr val="tx2"/>
                </a:solidFill>
                <a:latin typeface="Times New Roman" pitchFamily="18" charset="0"/>
              </a:defRPr>
            </a:lvl5pPr>
            <a:lvl6pPr marL="457200" algn="ctr" eaLnBrk="0" fontAlgn="base" hangingPunct="0">
              <a:spcBef>
                <a:spcPct val="0"/>
              </a:spcBef>
              <a:spcAft>
                <a:spcPct val="0"/>
              </a:spcAft>
              <a:defRPr sz="4400">
                <a:solidFill>
                  <a:schemeClr val="tx2"/>
                </a:solidFill>
                <a:latin typeface="Times New Roman" pitchFamily="18" charset="0"/>
              </a:defRPr>
            </a:lvl6pPr>
            <a:lvl7pPr marL="914400" algn="ctr" eaLnBrk="0" fontAlgn="base" hangingPunct="0">
              <a:spcBef>
                <a:spcPct val="0"/>
              </a:spcBef>
              <a:spcAft>
                <a:spcPct val="0"/>
              </a:spcAft>
              <a:defRPr sz="4400">
                <a:solidFill>
                  <a:schemeClr val="tx2"/>
                </a:solidFill>
                <a:latin typeface="Times New Roman" pitchFamily="18" charset="0"/>
              </a:defRPr>
            </a:lvl7pPr>
            <a:lvl8pPr marL="1371600" algn="ctr" eaLnBrk="0" fontAlgn="base" hangingPunct="0">
              <a:spcBef>
                <a:spcPct val="0"/>
              </a:spcBef>
              <a:spcAft>
                <a:spcPct val="0"/>
              </a:spcAft>
              <a:defRPr sz="4400">
                <a:solidFill>
                  <a:schemeClr val="tx2"/>
                </a:solidFill>
                <a:latin typeface="Times New Roman" pitchFamily="18" charset="0"/>
              </a:defRPr>
            </a:lvl8pPr>
            <a:lvl9pPr marL="1828800" algn="ctr" eaLnBrk="0" fontAlgn="base" hangingPunct="0">
              <a:spcBef>
                <a:spcPct val="0"/>
              </a:spcBef>
              <a:spcAft>
                <a:spcPct val="0"/>
              </a:spcAft>
              <a:defRPr sz="4400">
                <a:solidFill>
                  <a:schemeClr val="tx2"/>
                </a:solidFill>
                <a:latin typeface="Times New Roman" pitchFamily="18" charset="0"/>
              </a:defRPr>
            </a:lvl9pPr>
          </a:lstStyle>
          <a:p>
            <a:pPr eaLnBrk="1" hangingPunct="1">
              <a:lnSpc>
                <a:spcPct val="100000"/>
              </a:lnSpc>
            </a:pPr>
            <a:r>
              <a:rPr lang="en-GB" altLang="en-US" sz="3600" b="1">
                <a:latin typeface="Arial" pitchFamily="34" charset="0"/>
              </a:rPr>
              <a:t>Why are we here now?</a:t>
            </a:r>
          </a:p>
        </p:txBody>
      </p:sp>
      <p:sp>
        <p:nvSpPr>
          <p:cNvPr id="8202" name="Rectangle 3"/>
          <p:cNvSpPr>
            <a:spLocks noChangeArrowheads="1"/>
          </p:cNvSpPr>
          <p:nvPr/>
        </p:nvSpPr>
        <p:spPr bwMode="auto">
          <a:xfrm>
            <a:off x="1122834" y="838200"/>
            <a:ext cx="7481614" cy="4679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2900" indent="-342900"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r>
              <a:rPr lang="en-GB" altLang="en-US" sz="1600">
                <a:latin typeface="Arial" pitchFamily="34" charset="0"/>
              </a:rPr>
              <a:t>The admission processes for September 2023 started on 1 June 2022</a:t>
            </a:r>
            <a:br>
              <a:rPr lang="en-GB" altLang="en-US" sz="1600">
                <a:latin typeface="Arial" pitchFamily="34" charset="0"/>
              </a:rPr>
            </a:br>
            <a:endParaRPr lang="en-GB" altLang="en-US" sz="1600">
              <a:latin typeface="Arial" pitchFamily="34" charset="0"/>
            </a:endParaRPr>
          </a:p>
          <a:p>
            <a:pPr eaLnBrk="1" hangingPunct="1"/>
            <a:r>
              <a:rPr lang="en-GB" altLang="en-US" sz="1600">
                <a:latin typeface="Arial" pitchFamily="34" charset="0"/>
              </a:rPr>
              <a:t>The first thing you will think about and decide is whether you want your child to sit the Medway Test in September 2022</a:t>
            </a:r>
            <a:br>
              <a:rPr lang="en-GB" altLang="en-US" sz="1600">
                <a:latin typeface="Arial" pitchFamily="34" charset="0"/>
              </a:rPr>
            </a:br>
            <a:endParaRPr lang="en-GB" altLang="en-US" sz="1600">
              <a:latin typeface="Arial" pitchFamily="34" charset="0"/>
            </a:endParaRPr>
          </a:p>
          <a:p>
            <a:pPr eaLnBrk="1" hangingPunct="1"/>
            <a:r>
              <a:rPr lang="en-GB" altLang="en-US" sz="1600">
                <a:latin typeface="Arial" pitchFamily="34" charset="0"/>
              </a:rPr>
              <a:t>The aim of this presentation is to help you understand the processes and to answer any questions you may have</a:t>
            </a:r>
            <a:br>
              <a:rPr lang="en-GB" altLang="en-US" sz="1600">
                <a:latin typeface="Arial" pitchFamily="34" charset="0"/>
              </a:rPr>
            </a:br>
            <a:endParaRPr lang="en-GB" altLang="en-US" sz="1600">
              <a:latin typeface="Arial" pitchFamily="34" charset="0"/>
            </a:endParaRPr>
          </a:p>
          <a:p>
            <a:pPr eaLnBrk="1" hangingPunct="1"/>
            <a:r>
              <a:rPr lang="en-GB" altLang="en-US" sz="1600">
                <a:latin typeface="Arial" pitchFamily="34" charset="0"/>
              </a:rPr>
              <a:t>We encourage you to use this presentation, the admissions information on our website (</a:t>
            </a:r>
            <a:r>
              <a:rPr lang="en-GB" altLang="en-US" sz="1600" u="sng">
                <a:solidFill>
                  <a:schemeClr val="accent2"/>
                </a:solidFill>
                <a:latin typeface="Arial" pitchFamily="34" charset="0"/>
              </a:rPr>
              <a:t>www.medway.gov.uk/admissions</a:t>
            </a:r>
            <a:r>
              <a:rPr lang="en-GB" altLang="en-US" sz="1600">
                <a:latin typeface="Arial" pitchFamily="34" charset="0"/>
              </a:rPr>
              <a:t>) and contact with schools to help you make the most informed decision about which schools to apply for</a:t>
            </a:r>
            <a:br>
              <a:rPr lang="en-GB" altLang="en-US" sz="1600">
                <a:latin typeface="Arial" pitchFamily="34" charset="0"/>
              </a:rPr>
            </a:br>
            <a:endParaRPr lang="en-GB" altLang="en-US" sz="1600">
              <a:latin typeface="Arial" pitchFamily="34" charset="0"/>
            </a:endParaRPr>
          </a:p>
          <a:p>
            <a:pPr eaLnBrk="1" hangingPunct="1"/>
            <a:r>
              <a:rPr lang="en-GB" altLang="en-US" sz="1600">
                <a:latin typeface="Arial"/>
                <a:cs typeface="Arial"/>
              </a:rPr>
              <a:t>Details of all 19 Medway secondary schools can be found in the our online admissions information guide </a:t>
            </a:r>
            <a:br>
              <a:rPr lang="en-GB" altLang="en-US" sz="1600">
                <a:latin typeface="Arial" pitchFamily="34" charset="0"/>
              </a:rPr>
            </a:br>
            <a:endParaRPr lang="en-GB" altLang="en-US" sz="1600">
              <a:latin typeface="Arial" pitchFamily="34" charset="0"/>
            </a:endParaRPr>
          </a:p>
          <a:p>
            <a:pPr eaLnBrk="1" hangingPunct="1"/>
            <a:r>
              <a:rPr lang="en-GB" altLang="en-US" sz="1600">
                <a:latin typeface="Arial" pitchFamily="34" charset="0"/>
              </a:rPr>
              <a:t>The guide also provides you with details of their published admission number, oversubscription criteria and other useful information including the dates and times for their planned open sessions</a:t>
            </a:r>
            <a:endParaRPr lang="en-GB" altLang="en-US" sz="1800">
              <a:latin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1070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5" name="Rectangle 7"/>
          <p:cNvSpPr>
            <a:spLocks noChangeArrowheads="1"/>
          </p:cNvSpPr>
          <p:nvPr/>
        </p:nvSpPr>
        <p:spPr bwMode="auto">
          <a:xfrm>
            <a:off x="1259633" y="260648"/>
            <a:ext cx="7560840" cy="4244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spAutoFit/>
          </a:bodyPr>
          <a:lstStyle/>
          <a:p>
            <a:r>
              <a:rPr lang="en-GB" altLang="en-US" sz="2000" b="1">
                <a:cs typeface="Arial" pitchFamily="34" charset="0"/>
              </a:rPr>
              <a:t>What happens if I miss the closing date?</a:t>
            </a:r>
            <a:br>
              <a:rPr lang="en-GB" altLang="en-US" sz="2000" b="1">
                <a:cs typeface="Arial" pitchFamily="34" charset="0"/>
              </a:rPr>
            </a:br>
            <a:endParaRPr lang="en-GB" altLang="en-US" sz="2000" b="1">
              <a:cs typeface="Arial" pitchFamily="34" charset="0"/>
            </a:endParaRPr>
          </a:p>
          <a:p>
            <a:pPr marL="285750" indent="-285750">
              <a:buFont typeface="Arial" panose="020B0604020202020204" pitchFamily="34" charset="0"/>
              <a:buChar char="•"/>
            </a:pPr>
            <a:r>
              <a:rPr lang="en-GB" altLang="en-US" sz="1400">
                <a:cs typeface="Arial" pitchFamily="34" charset="0"/>
              </a:rPr>
              <a:t>Late applications will only be allowed in exceptional circumstances or for ‘good reason’ (e.g. serious illness, bereavement, late move to the area, etc.) </a:t>
            </a:r>
            <a:br>
              <a:rPr lang="en-GB" altLang="en-US" sz="1400">
                <a:cs typeface="Arial" pitchFamily="34" charset="0"/>
              </a:rPr>
            </a:br>
            <a:endParaRPr lang="en-GB" altLang="en-US" sz="1400">
              <a:cs typeface="Arial" pitchFamily="34" charset="0"/>
            </a:endParaRPr>
          </a:p>
          <a:p>
            <a:pPr marL="285750" indent="-285750">
              <a:buFont typeface="Arial" panose="020B0604020202020204" pitchFamily="34" charset="0"/>
              <a:buChar char="•"/>
            </a:pPr>
            <a:r>
              <a:rPr lang="en-GB" altLang="en-US" sz="1400">
                <a:cs typeface="Arial" pitchFamily="34" charset="0"/>
              </a:rPr>
              <a:t>A letter explaining the reasons for the late application must also be provided  </a:t>
            </a:r>
            <a:br>
              <a:rPr lang="en-GB" altLang="en-US" sz="1400">
                <a:cs typeface="Arial" pitchFamily="34" charset="0"/>
              </a:rPr>
            </a:br>
            <a:endParaRPr lang="en-GB" altLang="en-US" sz="1400">
              <a:cs typeface="Arial" pitchFamily="34" charset="0"/>
            </a:endParaRPr>
          </a:p>
          <a:p>
            <a:pPr marL="285750" indent="-285750">
              <a:buFont typeface="Arial" panose="020B0604020202020204" pitchFamily="34" charset="0"/>
              <a:buChar char="•"/>
            </a:pPr>
            <a:r>
              <a:rPr lang="en-GB" altLang="en-US" sz="1400">
                <a:cs typeface="Arial" pitchFamily="34" charset="0"/>
              </a:rPr>
              <a:t>As far as reasonable practicable, late applications for ‘good reason’ will be accepted up until </a:t>
            </a:r>
            <a:r>
              <a:rPr lang="en-GB" altLang="en-US" sz="1400" b="1">
                <a:cs typeface="Arial" pitchFamily="34" charset="0"/>
              </a:rPr>
              <a:t>no later than 5pm </a:t>
            </a:r>
            <a:r>
              <a:rPr lang="en-GB" altLang="en-US" sz="1400">
                <a:cs typeface="Arial" pitchFamily="34" charset="0"/>
              </a:rPr>
              <a:t>on </a:t>
            </a:r>
            <a:r>
              <a:rPr lang="en-GB" altLang="en-US" sz="1400" b="1">
                <a:cs typeface="Arial" pitchFamily="34" charset="0"/>
              </a:rPr>
              <a:t>Friday 11 November 2022</a:t>
            </a:r>
            <a:br>
              <a:rPr lang="en-GB" altLang="en-US" sz="1400">
                <a:cs typeface="Arial" pitchFamily="34" charset="0"/>
              </a:rPr>
            </a:br>
            <a:endParaRPr lang="en-GB" altLang="en-US" sz="1400">
              <a:cs typeface="Arial" pitchFamily="34" charset="0"/>
            </a:endParaRPr>
          </a:p>
          <a:p>
            <a:pPr marL="285750" indent="-285750">
              <a:buFont typeface="Arial" panose="020B0604020202020204" pitchFamily="34" charset="0"/>
              <a:buChar char="•"/>
            </a:pPr>
            <a:r>
              <a:rPr lang="en-GB" altLang="en-US" sz="1400">
                <a:cs typeface="Arial" pitchFamily="34" charset="0"/>
              </a:rPr>
              <a:t>The decision on whether a reason for late application is acceptable will be at the discretion of the School Services Management Team.</a:t>
            </a:r>
            <a:br>
              <a:rPr lang="en-GB" altLang="en-US" sz="1400">
                <a:cs typeface="Arial" pitchFamily="34" charset="0"/>
              </a:rPr>
            </a:br>
            <a:endParaRPr lang="en-GB" altLang="en-US" sz="1400">
              <a:cs typeface="Arial" pitchFamily="34" charset="0"/>
            </a:endParaRPr>
          </a:p>
          <a:p>
            <a:r>
              <a:rPr lang="en-GB" altLang="en-US" sz="1400" b="1">
                <a:cs typeface="Arial" pitchFamily="34" charset="0"/>
              </a:rPr>
              <a:t>Any late application received after the above date or not accepted by the School Services Management Team will be held pending until after 1 March 2023 and will be processed at re-allocation.</a:t>
            </a:r>
          </a:p>
          <a:p>
            <a:endParaRPr lang="en-GB" altLang="en-US">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4" name="Rectangle 8"/>
          <p:cNvSpPr>
            <a:spLocks noChangeArrowheads="1"/>
          </p:cNvSpPr>
          <p:nvPr/>
        </p:nvSpPr>
        <p:spPr bwMode="auto">
          <a:xfrm>
            <a:off x="1259632" y="260648"/>
            <a:ext cx="7579568"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spAutoFit/>
          </a:bodyPr>
          <a:lstStyle/>
          <a:p>
            <a:pPr eaLnBrk="0" hangingPunct="0">
              <a:lnSpc>
                <a:spcPct val="100000"/>
              </a:lnSpc>
            </a:pPr>
            <a:r>
              <a:rPr lang="en-GB" altLang="en-US" sz="2000" b="1">
                <a:cs typeface="Arial" pitchFamily="34" charset="0"/>
              </a:rPr>
              <a:t>When will I find out my child’s school offer?</a:t>
            </a:r>
            <a:br>
              <a:rPr lang="en-GB" altLang="en-US" sz="2000" b="1">
                <a:cs typeface="Arial" pitchFamily="34" charset="0"/>
              </a:rPr>
            </a:br>
            <a:br>
              <a:rPr lang="en-GB" altLang="en-US" sz="2000" b="1">
                <a:cs typeface="Arial" pitchFamily="34" charset="0"/>
              </a:rPr>
            </a:br>
            <a:r>
              <a:rPr lang="en-GB" altLang="en-US" sz="1800" b="1">
                <a:cs typeface="Arial" pitchFamily="34" charset="0"/>
              </a:rPr>
              <a:t>Medway residents:</a:t>
            </a:r>
          </a:p>
          <a:p>
            <a:pPr marL="285750" indent="-285750" eaLnBrk="0" hangingPunct="0">
              <a:lnSpc>
                <a:spcPct val="100000"/>
              </a:lnSpc>
              <a:buFont typeface="Arial" panose="020B0604020202020204" pitchFamily="34" charset="0"/>
              <a:buChar char="•"/>
            </a:pPr>
            <a:r>
              <a:rPr lang="en-GB" altLang="en-US" sz="1400">
                <a:cs typeface="Arial" pitchFamily="34" charset="0"/>
              </a:rPr>
              <a:t>Secondary school places are offered on </a:t>
            </a:r>
            <a:r>
              <a:rPr lang="en-GB" altLang="en-US" sz="1400" b="1">
                <a:cs typeface="Arial" pitchFamily="34" charset="0"/>
              </a:rPr>
              <a:t>Wednesday 1 March 2023</a:t>
            </a:r>
            <a:r>
              <a:rPr lang="en-GB" altLang="en-US" sz="1400">
                <a:cs typeface="Arial" pitchFamily="34" charset="0"/>
              </a:rPr>
              <a:t> </a:t>
            </a:r>
          </a:p>
          <a:p>
            <a:pPr marL="285750" indent="-285750" eaLnBrk="0" hangingPunct="0">
              <a:lnSpc>
                <a:spcPct val="100000"/>
              </a:lnSpc>
              <a:buFont typeface="Arial" panose="020B0604020202020204" pitchFamily="34" charset="0"/>
              <a:buChar char="•"/>
            </a:pPr>
            <a:r>
              <a:rPr lang="en-GB" altLang="en-US" sz="1400">
                <a:cs typeface="Arial" pitchFamily="34" charset="0"/>
              </a:rPr>
              <a:t>Medway residents who have applied on time will be advised of their offer by Medway Council at this time</a:t>
            </a:r>
          </a:p>
          <a:p>
            <a:pPr marL="285750" indent="-285750" eaLnBrk="0" hangingPunct="0">
              <a:lnSpc>
                <a:spcPct val="100000"/>
              </a:lnSpc>
              <a:buFont typeface="Arial" panose="020B0604020202020204" pitchFamily="34" charset="0"/>
              <a:buChar char="•"/>
            </a:pPr>
            <a:r>
              <a:rPr lang="en-GB" altLang="en-US" sz="1400">
                <a:cs typeface="Arial" pitchFamily="34" charset="0"/>
              </a:rPr>
              <a:t>Medway residents who apply online, and provide an e-mail address will be sent an e-mail </a:t>
            </a:r>
            <a:r>
              <a:rPr lang="en-GB" altLang="en-US" sz="1400" b="1">
                <a:cs typeface="Arial" pitchFamily="34" charset="0"/>
              </a:rPr>
              <a:t>after 4pm on the offer day</a:t>
            </a:r>
          </a:p>
          <a:p>
            <a:pPr marL="285750" indent="-285750" eaLnBrk="0" hangingPunct="0">
              <a:lnSpc>
                <a:spcPct val="100000"/>
              </a:lnSpc>
              <a:buFont typeface="Arial" panose="020B0604020202020204" pitchFamily="34" charset="0"/>
              <a:buChar char="•"/>
            </a:pPr>
            <a:r>
              <a:rPr lang="en-GB" altLang="en-US" sz="1400">
                <a:cs typeface="Arial" pitchFamily="34" charset="0"/>
              </a:rPr>
              <a:t>Those that apply on paper will be sent a letter on this date</a:t>
            </a:r>
          </a:p>
          <a:p>
            <a:pPr marL="285750" indent="-285750" eaLnBrk="0" hangingPunct="0">
              <a:lnSpc>
                <a:spcPct val="100000"/>
              </a:lnSpc>
              <a:buFont typeface="Arial" panose="020B0604020202020204" pitchFamily="34" charset="0"/>
              <a:buChar char="•"/>
            </a:pPr>
            <a:r>
              <a:rPr lang="en-GB" altLang="en-US" sz="1400">
                <a:cs typeface="Arial" pitchFamily="34" charset="0"/>
              </a:rPr>
              <a:t>The correspondence you receive will include details of what to do next.</a:t>
            </a:r>
          </a:p>
          <a:p>
            <a:pPr eaLnBrk="0" hangingPunct="0">
              <a:lnSpc>
                <a:spcPct val="100000"/>
              </a:lnSpc>
            </a:pPr>
            <a:br>
              <a:rPr lang="en-GB" altLang="en-US" sz="1400">
                <a:cs typeface="Arial" pitchFamily="34" charset="0"/>
              </a:rPr>
            </a:br>
            <a:r>
              <a:rPr lang="en-GB" altLang="en-US" sz="1800" b="1">
                <a:cs typeface="Arial" pitchFamily="34" charset="0"/>
              </a:rPr>
              <a:t>Non-Medway residents:</a:t>
            </a:r>
          </a:p>
          <a:p>
            <a:pPr marL="285750" indent="-285750" eaLnBrk="0" hangingPunct="0">
              <a:lnSpc>
                <a:spcPct val="100000"/>
              </a:lnSpc>
              <a:buFont typeface="Arial" panose="020B0604020202020204" pitchFamily="34" charset="0"/>
              <a:buChar char="•"/>
            </a:pPr>
            <a:r>
              <a:rPr lang="en-GB" altLang="en-US" sz="1400">
                <a:cs typeface="Arial" pitchFamily="34" charset="0"/>
              </a:rPr>
              <a:t>If you live outside of Medway, and apply for a Medway schools, you will receive your offer from your home local authority</a:t>
            </a:r>
          </a:p>
          <a:p>
            <a:pPr marL="285750" indent="-285750" eaLnBrk="0" hangingPunct="0">
              <a:lnSpc>
                <a:spcPct val="100000"/>
              </a:lnSpc>
              <a:buFont typeface="Arial" panose="020B0604020202020204" pitchFamily="34" charset="0"/>
              <a:buChar char="•"/>
            </a:pPr>
            <a:r>
              <a:rPr lang="en-GB" altLang="en-US" sz="1400">
                <a:cs typeface="Arial" pitchFamily="34" charset="0"/>
              </a:rPr>
              <a:t>After the offer date, you will be able to obtain information on what you can do next regarding Medway schools from the Medway Council website.</a:t>
            </a:r>
            <a:br>
              <a:rPr lang="en-GB" altLang="en-US" sz="1400">
                <a:cs typeface="Arial" pitchFamily="34" charset="0"/>
              </a:rPr>
            </a:br>
            <a:endParaRPr lang="en-GB" altLang="en-US" sz="140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9" name="Rectangle 7"/>
          <p:cNvSpPr>
            <a:spLocks noChangeArrowheads="1"/>
          </p:cNvSpPr>
          <p:nvPr/>
        </p:nvSpPr>
        <p:spPr bwMode="auto">
          <a:xfrm>
            <a:off x="1297625" y="260648"/>
            <a:ext cx="7690800" cy="5266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spAutoFit/>
          </a:bodyPr>
          <a:lstStyle/>
          <a:p>
            <a:r>
              <a:rPr lang="en-GB" altLang="en-US" sz="2000" b="1">
                <a:cs typeface="Times New Roman" pitchFamily="18" charset="0"/>
              </a:rPr>
              <a:t>How do Medway work out what priority my child has for a place at the schools I have named?</a:t>
            </a:r>
            <a:br>
              <a:rPr lang="en-GB" altLang="en-US" sz="2000" b="1">
                <a:cs typeface="Times New Roman" pitchFamily="18" charset="0"/>
              </a:rPr>
            </a:br>
            <a:endParaRPr lang="en-GB" altLang="en-US" sz="2000" b="1">
              <a:cs typeface="Times New Roman" pitchFamily="18" charset="0"/>
            </a:endParaRPr>
          </a:p>
          <a:p>
            <a:pPr marL="285750" indent="-285750">
              <a:buFont typeface="Arial" panose="020B0604020202020204" pitchFamily="34" charset="0"/>
              <a:buChar char="•"/>
            </a:pPr>
            <a:r>
              <a:rPr lang="en-GB" altLang="en-US" sz="1400">
                <a:cs typeface="Times New Roman" pitchFamily="18" charset="0"/>
              </a:rPr>
              <a:t>All school places are offered in accordance with the individual school’s published oversubscription criteria </a:t>
            </a:r>
          </a:p>
          <a:p>
            <a:pPr marL="285750" indent="-285750">
              <a:buFont typeface="Arial" panose="020B0604020202020204" pitchFamily="34" charset="0"/>
              <a:buChar char="•"/>
            </a:pPr>
            <a:r>
              <a:rPr lang="en-GB" altLang="en-US" sz="1400">
                <a:cs typeface="Times New Roman" pitchFamily="18" charset="0"/>
              </a:rPr>
              <a:t>School Services work in partnership with each school to ensure that all applicants are prioritised (ranked) correctly against the published oversubscription criteria</a:t>
            </a:r>
          </a:p>
          <a:p>
            <a:pPr marL="285750" indent="-285750">
              <a:buFont typeface="Arial" panose="020B0604020202020204" pitchFamily="34" charset="0"/>
              <a:buChar char="•"/>
            </a:pPr>
            <a:r>
              <a:rPr lang="en-GB" altLang="en-US" sz="1400">
                <a:cs typeface="Times New Roman" pitchFamily="18" charset="0"/>
              </a:rPr>
              <a:t>No school places are offered based on which preference the school is named.</a:t>
            </a:r>
          </a:p>
          <a:p>
            <a:br>
              <a:rPr lang="en-GB" altLang="en-US" sz="2000" b="1">
                <a:cs typeface="Times New Roman" pitchFamily="18" charset="0"/>
              </a:rPr>
            </a:br>
            <a:r>
              <a:rPr lang="en-GB" altLang="en-US" sz="2000" b="1">
                <a:cs typeface="Times New Roman" pitchFamily="18" charset="0"/>
              </a:rPr>
              <a:t>How do Medway work out which school is to be offered to my child?</a:t>
            </a:r>
            <a:br>
              <a:rPr lang="en-GB" altLang="en-US" sz="2000" b="1">
                <a:cs typeface="Times New Roman" pitchFamily="18" charset="0"/>
              </a:rPr>
            </a:br>
            <a:endParaRPr lang="en-GB" altLang="en-US" sz="2000" b="1">
              <a:cs typeface="Times New Roman" pitchFamily="18" charset="0"/>
            </a:endParaRPr>
          </a:p>
          <a:p>
            <a:pPr marL="285750" indent="-285750">
              <a:buFont typeface="Arial" panose="020B0604020202020204" pitchFamily="34" charset="0"/>
              <a:buChar char="•"/>
            </a:pPr>
            <a:r>
              <a:rPr lang="en-GB" altLang="en-US" sz="1400">
                <a:cs typeface="Times New Roman" pitchFamily="18" charset="0"/>
              </a:rPr>
              <a:t>Medway operates an equal preference scheme, which means that school places are not offered based on which preference you name the school</a:t>
            </a:r>
          </a:p>
          <a:p>
            <a:pPr marL="285750" indent="-285750">
              <a:buFont typeface="Arial" panose="020B0604020202020204" pitchFamily="34" charset="0"/>
              <a:buChar char="•"/>
            </a:pPr>
            <a:r>
              <a:rPr lang="en-GB" altLang="en-US" sz="1400">
                <a:cs typeface="Times New Roman" pitchFamily="18" charset="0"/>
              </a:rPr>
              <a:t>Your application will be considered and prioritised against the named school’s oversubscription criteria</a:t>
            </a:r>
          </a:p>
          <a:p>
            <a:pPr marL="285750" indent="-285750">
              <a:buFont typeface="Arial" panose="020B0604020202020204" pitchFamily="34" charset="0"/>
              <a:buChar char="•"/>
            </a:pPr>
            <a:r>
              <a:rPr lang="en-GB" altLang="en-US" sz="1400">
                <a:cs typeface="Times New Roman" pitchFamily="18" charset="0"/>
              </a:rPr>
              <a:t>When school places are being offered, Medway Council will look to offer your child a place at the highest named school where a place can be offered and for which they are eligible</a:t>
            </a:r>
          </a:p>
          <a:p>
            <a:pPr marL="285750" indent="-285750">
              <a:buFont typeface="Arial" panose="020B0604020202020204" pitchFamily="34" charset="0"/>
              <a:buChar char="•"/>
            </a:pPr>
            <a:r>
              <a:rPr lang="en-GB" altLang="en-US" sz="1400">
                <a:cs typeface="Times New Roman" pitchFamily="18" charset="0"/>
              </a:rPr>
              <a:t>You will only receive the offer of one school on 1 March 2023.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1" name="Rectangle 7"/>
          <p:cNvSpPr>
            <a:spLocks noChangeArrowheads="1"/>
          </p:cNvSpPr>
          <p:nvPr/>
        </p:nvSpPr>
        <p:spPr bwMode="auto">
          <a:xfrm>
            <a:off x="1377000" y="260648"/>
            <a:ext cx="7767000" cy="4739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5720" rIns="0" bIns="45720" anchor="t">
            <a:spAutoFit/>
          </a:bodyPr>
          <a:lstStyle/>
          <a:p>
            <a:r>
              <a:rPr lang="en-GB" altLang="zh-CN" sz="2000" b="1">
                <a:latin typeface="Arial"/>
                <a:ea typeface="SimSun"/>
                <a:cs typeface="Arial"/>
              </a:rPr>
              <a:t>Will I definitely be offered a named preference? </a:t>
            </a:r>
            <a:endParaRPr lang="en-GB" altLang="zh-CN" sz="2000" b="1">
              <a:ea typeface="SimSun" pitchFamily="2" charset="-122"/>
            </a:endParaRPr>
          </a:p>
          <a:p>
            <a:pPr marL="285750" indent="-285750">
              <a:buFont typeface="Arial" panose="020B0604020202020204" pitchFamily="34" charset="0"/>
              <a:buChar char="•"/>
            </a:pPr>
            <a:r>
              <a:rPr lang="en-GB" altLang="zh-CN" sz="1400">
                <a:ea typeface="SimSun" pitchFamily="2" charset="-122"/>
              </a:rPr>
              <a:t>We cannot guarantee that we can offer a place at one of your named schools</a:t>
            </a:r>
          </a:p>
          <a:p>
            <a:pPr marL="285750" indent="-285750">
              <a:buFont typeface="Arial" panose="020B0604020202020204" pitchFamily="34" charset="0"/>
              <a:buChar char="•"/>
            </a:pPr>
            <a:r>
              <a:rPr lang="en-GB" altLang="zh-CN" sz="1400">
                <a:latin typeface="Arial"/>
                <a:ea typeface="SimSun"/>
                <a:cs typeface="Arial"/>
              </a:rPr>
              <a:t>It will depend on how oversubscribed the schools named are and where your child is prioritised against the schools over-subscription criteria</a:t>
            </a:r>
          </a:p>
          <a:p>
            <a:pPr marL="285750" indent="-285750">
              <a:buFont typeface="Arial" panose="020B0604020202020204" pitchFamily="34" charset="0"/>
              <a:buChar char="•"/>
            </a:pPr>
            <a:r>
              <a:rPr lang="en-GB" altLang="zh-CN" sz="1400">
                <a:latin typeface="Arial"/>
                <a:ea typeface="SimSun"/>
                <a:cs typeface="Arial"/>
              </a:rPr>
              <a:t>For 2022 admissions on 1 March 2022:</a:t>
            </a:r>
            <a:br>
              <a:rPr lang="en-GB" altLang="zh-CN" sz="1400">
                <a:ea typeface="SimSun" pitchFamily="2" charset="-122"/>
              </a:rPr>
            </a:br>
            <a:r>
              <a:rPr lang="en-GB" altLang="zh-CN" sz="1400">
                <a:latin typeface="Arial"/>
                <a:ea typeface="SimSun"/>
                <a:cs typeface="Arial"/>
              </a:rPr>
              <a:t>       ~ 96% of Medway children received the offer at a school named on their application     </a:t>
            </a:r>
            <a:br>
              <a:rPr lang="en-GB" altLang="zh-CN" sz="1400">
                <a:latin typeface="Arial"/>
                <a:ea typeface="SimSun"/>
              </a:rPr>
            </a:br>
            <a:r>
              <a:rPr lang="en-GB" altLang="zh-CN" sz="1400">
                <a:latin typeface="Arial"/>
                <a:ea typeface="SimSun"/>
                <a:cs typeface="Arial"/>
              </a:rPr>
              <a:t>       ~ 80% received the offer of a place at their first preference school.</a:t>
            </a:r>
            <a:br>
              <a:rPr lang="en-GB" altLang="zh-CN" sz="1400">
                <a:ea typeface="SimSun" pitchFamily="2" charset="-122"/>
              </a:rPr>
            </a:br>
            <a:endParaRPr lang="en-GB" altLang="zh-CN" sz="1400">
              <a:ea typeface="SimSun" pitchFamily="2" charset="-122"/>
            </a:endParaRPr>
          </a:p>
          <a:p>
            <a:pPr marL="285750" indent="-285750">
              <a:buFont typeface="Arial" panose="020B0604020202020204" pitchFamily="34" charset="0"/>
              <a:buChar char="•"/>
            </a:pPr>
            <a:endParaRPr lang="en-GB" altLang="zh-CN" sz="1400">
              <a:ea typeface="SimSun" pitchFamily="2" charset="-122"/>
            </a:endParaRPr>
          </a:p>
          <a:p>
            <a:r>
              <a:rPr lang="en-GB" altLang="zh-CN" sz="2000" b="1">
                <a:latin typeface="Arial"/>
                <a:ea typeface="SimSun"/>
                <a:cs typeface="Arial"/>
              </a:rPr>
              <a:t>If my child is grammar, will I definitely be offered a grammar school?</a:t>
            </a:r>
            <a:br>
              <a:rPr lang="en-GB" altLang="zh-CN" sz="2000" b="1">
                <a:ea typeface="SimSun" pitchFamily="2" charset="-122"/>
              </a:rPr>
            </a:br>
            <a:br>
              <a:rPr lang="en-GB" altLang="zh-CN" sz="1400">
                <a:ea typeface="SimSun" pitchFamily="2" charset="-122"/>
              </a:rPr>
            </a:br>
            <a:r>
              <a:rPr lang="en-GB" altLang="zh-CN" sz="1400">
                <a:latin typeface="Arial"/>
                <a:ea typeface="SimSun"/>
                <a:cs typeface="Arial"/>
              </a:rPr>
              <a:t>Every effort is made to ensure that a grammar assessed child is offered a grammar school. However, this is not always possible because either:</a:t>
            </a:r>
          </a:p>
          <a:p>
            <a:pPr marL="285750" indent="-285750">
              <a:buFont typeface="Arial" panose="020B0604020202020204" pitchFamily="34" charset="0"/>
              <a:buChar char="•"/>
            </a:pPr>
            <a:r>
              <a:rPr lang="en-GB" altLang="zh-CN" sz="1400">
                <a:ea typeface="SimSun" pitchFamily="2" charset="-122"/>
              </a:rPr>
              <a:t>A non-grammar school is offered because it is a higher named preference</a:t>
            </a:r>
          </a:p>
          <a:p>
            <a:r>
              <a:rPr lang="en-GB" altLang="zh-CN" sz="1400">
                <a:ea typeface="SimSun" pitchFamily="2" charset="-122"/>
              </a:rPr>
              <a:t>      Or</a:t>
            </a:r>
          </a:p>
          <a:p>
            <a:pPr marL="285750" indent="-285750">
              <a:buFont typeface="Arial" panose="020B0604020202020204" pitchFamily="34" charset="0"/>
              <a:buChar char="•"/>
            </a:pPr>
            <a:r>
              <a:rPr lang="en-GB" altLang="zh-CN" sz="1400">
                <a:ea typeface="SimSun" pitchFamily="2" charset="-122"/>
              </a:rPr>
              <a:t>There are no vacant grammar places available to be offered</a:t>
            </a:r>
            <a:br>
              <a:rPr lang="en-GB" altLang="zh-CN" sz="1400">
                <a:ea typeface="SimSun" pitchFamily="2" charset="-122"/>
              </a:rPr>
            </a:br>
            <a:endParaRPr lang="en-GB" altLang="zh-CN" sz="1400">
              <a:ea typeface="SimSun"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331640" y="476672"/>
            <a:ext cx="7200800" cy="2776145"/>
          </a:xfrm>
          <a:prstGeom prst="rect">
            <a:avLst/>
          </a:prstGeom>
        </p:spPr>
        <p:txBody>
          <a:bodyPr wrap="square">
            <a:spAutoFit/>
          </a:bodyPr>
          <a:lstStyle/>
          <a:p>
            <a:pPr lvl="0"/>
            <a:r>
              <a:rPr lang="en-GB" altLang="zh-CN" sz="2000" b="1">
                <a:solidFill>
                  <a:srgbClr val="000000"/>
                </a:solidFill>
                <a:ea typeface="SimSun" pitchFamily="2" charset="-122"/>
              </a:rPr>
              <a:t>What happens if you can’t offer my child at a school named on my application?</a:t>
            </a:r>
            <a:br>
              <a:rPr lang="en-GB" altLang="zh-CN" sz="1400" b="1">
                <a:solidFill>
                  <a:srgbClr val="000000"/>
                </a:solidFill>
                <a:ea typeface="SimSun" pitchFamily="2" charset="-122"/>
              </a:rPr>
            </a:br>
            <a:br>
              <a:rPr lang="en-GB" altLang="zh-CN" sz="2000" b="1">
                <a:solidFill>
                  <a:srgbClr val="000000"/>
                </a:solidFill>
                <a:ea typeface="SimSun" pitchFamily="2" charset="-122"/>
              </a:rPr>
            </a:br>
            <a:r>
              <a:rPr lang="en-GB" altLang="zh-CN" sz="1400">
                <a:solidFill>
                  <a:srgbClr val="000000"/>
                </a:solidFill>
                <a:ea typeface="SimSun" pitchFamily="2" charset="-122"/>
              </a:rPr>
              <a:t>The council has a duty to ensure that a school place is offered on 1 March 2023 to every Medway child who has applied on time for a school place. </a:t>
            </a:r>
            <a:br>
              <a:rPr lang="en-GB" altLang="zh-CN" sz="1400">
                <a:solidFill>
                  <a:srgbClr val="000000"/>
                </a:solidFill>
                <a:ea typeface="SimSun" pitchFamily="2" charset="-122"/>
              </a:rPr>
            </a:br>
            <a:br>
              <a:rPr lang="en-GB" altLang="zh-CN" sz="1400">
                <a:solidFill>
                  <a:srgbClr val="000000"/>
                </a:solidFill>
                <a:ea typeface="SimSun" pitchFamily="2" charset="-122"/>
              </a:rPr>
            </a:br>
            <a:r>
              <a:rPr lang="en-GB" altLang="zh-CN" sz="1400">
                <a:solidFill>
                  <a:srgbClr val="000000"/>
                </a:solidFill>
                <a:ea typeface="SimSun" pitchFamily="2" charset="-122"/>
              </a:rPr>
              <a:t>If we are not able to offer a place at one of your preferences, we will allocate place at the nearest ‘appropriate’ school to your home address that has vacancies.</a:t>
            </a:r>
            <a:br>
              <a:rPr lang="en-GB" altLang="zh-CN" sz="1400">
                <a:solidFill>
                  <a:srgbClr val="000000"/>
                </a:solidFill>
                <a:ea typeface="SimSun" pitchFamily="2" charset="-122"/>
              </a:rPr>
            </a:br>
            <a:endParaRPr lang="en-GB" altLang="zh-CN" sz="1400">
              <a:solidFill>
                <a:srgbClr val="000000"/>
              </a:solidFill>
              <a:ea typeface="SimSun" pitchFamily="2" charset="-122"/>
            </a:endParaRPr>
          </a:p>
          <a:p>
            <a:pPr lvl="0"/>
            <a:r>
              <a:rPr lang="en-GB" altLang="zh-CN" sz="1400" b="1" i="1">
                <a:solidFill>
                  <a:srgbClr val="000000"/>
                </a:solidFill>
                <a:ea typeface="SimSun" pitchFamily="2" charset="-122"/>
              </a:rPr>
              <a:t>‘Appropriate’ </a:t>
            </a:r>
            <a:r>
              <a:rPr lang="en-GB" altLang="zh-CN" sz="1400" i="1">
                <a:solidFill>
                  <a:srgbClr val="000000"/>
                </a:solidFill>
                <a:ea typeface="SimSun" pitchFamily="2" charset="-122"/>
              </a:rPr>
              <a:t>in this process means a Medway grammar school for children</a:t>
            </a:r>
            <a:br>
              <a:rPr lang="en-GB" altLang="zh-CN" sz="1400" i="1">
                <a:solidFill>
                  <a:srgbClr val="000000"/>
                </a:solidFill>
                <a:ea typeface="SimSun" pitchFamily="2" charset="-122"/>
              </a:rPr>
            </a:br>
            <a:r>
              <a:rPr lang="en-GB" altLang="zh-CN" sz="1400" i="1">
                <a:solidFill>
                  <a:srgbClr val="000000"/>
                </a:solidFill>
                <a:ea typeface="SimSun" pitchFamily="2" charset="-122"/>
              </a:rPr>
              <a:t>assessed as grammar (under the Medway Test processes) and a Medway</a:t>
            </a:r>
            <a:br>
              <a:rPr lang="en-GB" altLang="zh-CN" sz="1400" i="1">
                <a:solidFill>
                  <a:srgbClr val="000000"/>
                </a:solidFill>
                <a:ea typeface="SimSun" pitchFamily="2" charset="-122"/>
              </a:rPr>
            </a:br>
            <a:r>
              <a:rPr lang="en-GB" altLang="zh-CN" sz="1400" i="1">
                <a:solidFill>
                  <a:srgbClr val="000000"/>
                </a:solidFill>
                <a:ea typeface="SimSun" pitchFamily="2" charset="-122"/>
              </a:rPr>
              <a:t>non-grammar school for children assessed as non-grammar.</a:t>
            </a:r>
          </a:p>
        </p:txBody>
      </p:sp>
    </p:spTree>
    <p:extLst>
      <p:ext uri="{BB962C8B-B14F-4D97-AF65-F5344CB8AC3E}">
        <p14:creationId xmlns:p14="http://schemas.microsoft.com/office/powerpoint/2010/main" val="1920313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7" name="Rectangle 7"/>
          <p:cNvSpPr>
            <a:spLocks noChangeArrowheads="1"/>
          </p:cNvSpPr>
          <p:nvPr/>
        </p:nvSpPr>
        <p:spPr bwMode="auto">
          <a:xfrm>
            <a:off x="1227217" y="415867"/>
            <a:ext cx="7727776" cy="602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5720" rIns="0" bIns="45720" anchor="t">
            <a:spAutoFit/>
          </a:bodyPr>
          <a:lstStyle/>
          <a:p>
            <a:pPr>
              <a:spcBef>
                <a:spcPct val="20000"/>
              </a:spcBef>
            </a:pPr>
            <a:r>
              <a:rPr lang="en-GB" altLang="zh-CN" sz="2000" b="1">
                <a:ea typeface="SimSun" pitchFamily="2" charset="-122"/>
              </a:rPr>
              <a:t>Do I need to accept or refuse the school place offered?</a:t>
            </a:r>
            <a:br>
              <a:rPr lang="en-GB" altLang="zh-CN" sz="2000" b="1">
                <a:ea typeface="SimSun" pitchFamily="2" charset="-122"/>
              </a:rPr>
            </a:br>
            <a:endParaRPr lang="en-GB" altLang="zh-CN">
              <a:ea typeface="SimSun" pitchFamily="2" charset="-122"/>
            </a:endParaRPr>
          </a:p>
          <a:p>
            <a:pPr>
              <a:spcBef>
                <a:spcPct val="20000"/>
              </a:spcBef>
            </a:pPr>
            <a:r>
              <a:rPr lang="en-GB" altLang="zh-CN" sz="1400">
                <a:latin typeface="Arial"/>
                <a:ea typeface="SimSun"/>
                <a:cs typeface="Arial"/>
              </a:rPr>
              <a:t>You must accept or refuse the place offered on 1 March 2023 by </a:t>
            </a:r>
            <a:r>
              <a:rPr lang="en-GB" altLang="zh-CN" sz="1400" b="1">
                <a:latin typeface="Arial"/>
                <a:ea typeface="SimSun"/>
                <a:cs typeface="Arial"/>
              </a:rPr>
              <a:t>Weds 29 March 2023.</a:t>
            </a:r>
          </a:p>
          <a:p>
            <a:pPr>
              <a:spcBef>
                <a:spcPct val="20000"/>
              </a:spcBef>
            </a:pPr>
            <a:r>
              <a:rPr lang="en-GB" altLang="zh-CN" sz="1400">
                <a:ea typeface="SimSun" pitchFamily="2" charset="-122"/>
              </a:rPr>
              <a:t>Details of how to do this will be advised at the time of offer.</a:t>
            </a:r>
          </a:p>
          <a:p>
            <a:pPr>
              <a:spcBef>
                <a:spcPct val="20000"/>
              </a:spcBef>
              <a:buFontTx/>
              <a:buChar char="•"/>
            </a:pPr>
            <a:endParaRPr lang="en-GB" altLang="zh-CN">
              <a:ea typeface="SimSun" pitchFamily="2" charset="-122"/>
            </a:endParaRPr>
          </a:p>
          <a:p>
            <a:pPr>
              <a:lnSpc>
                <a:spcPct val="100000"/>
              </a:lnSpc>
            </a:pPr>
            <a:r>
              <a:rPr lang="en-GB" altLang="zh-CN" sz="2000" b="1">
                <a:ea typeface="SimSun" pitchFamily="2" charset="-122"/>
              </a:rPr>
              <a:t>If I am not happy with the school place offered, what can I do?</a:t>
            </a:r>
          </a:p>
          <a:p>
            <a:pPr>
              <a:lnSpc>
                <a:spcPct val="100000"/>
              </a:lnSpc>
            </a:pPr>
            <a:r>
              <a:rPr lang="en-GB" altLang="zh-CN" sz="1400">
                <a:latin typeface="Arial"/>
                <a:ea typeface="SimSun"/>
                <a:cs typeface="Arial"/>
              </a:rPr>
              <a:t>Full details of the next steps you can take following the school offer made on 1 March 2023 will be available at that time.</a:t>
            </a:r>
          </a:p>
          <a:p>
            <a:pPr>
              <a:lnSpc>
                <a:spcPct val="100000"/>
              </a:lnSpc>
            </a:pPr>
            <a:r>
              <a:rPr lang="en-GB" altLang="zh-CN" sz="1400">
                <a:ea typeface="SimSun" pitchFamily="2" charset="-122"/>
              </a:rPr>
              <a:t>There are various options available. These are:</a:t>
            </a:r>
          </a:p>
          <a:p>
            <a:pPr lvl="1">
              <a:lnSpc>
                <a:spcPct val="100000"/>
              </a:lnSpc>
              <a:buFontTx/>
              <a:buChar char="•"/>
            </a:pPr>
            <a:r>
              <a:rPr lang="en-GB" altLang="zh-CN" sz="1400">
                <a:ea typeface="SimSun" pitchFamily="2" charset="-122"/>
              </a:rPr>
              <a:t> To go on the waiting list for any of the schools named on your original application* </a:t>
            </a:r>
          </a:p>
          <a:p>
            <a:pPr lvl="1">
              <a:lnSpc>
                <a:spcPct val="100000"/>
              </a:lnSpc>
              <a:buFontTx/>
              <a:buChar char="•"/>
            </a:pPr>
            <a:r>
              <a:rPr lang="en-GB" altLang="zh-CN" sz="1400">
                <a:ea typeface="SimSun" pitchFamily="2" charset="-122"/>
              </a:rPr>
              <a:t> To request to be considered for a Medway school for the first time</a:t>
            </a:r>
            <a:br>
              <a:rPr lang="en-GB" altLang="zh-CN" sz="1400">
                <a:ea typeface="SimSun" pitchFamily="2" charset="-122"/>
              </a:rPr>
            </a:br>
            <a:r>
              <a:rPr lang="en-GB" altLang="zh-CN" sz="1400">
                <a:ea typeface="SimSun" pitchFamily="2" charset="-122"/>
              </a:rPr>
              <a:t>   (via the waiting list process)</a:t>
            </a:r>
          </a:p>
          <a:p>
            <a:pPr lvl="1">
              <a:lnSpc>
                <a:spcPct val="100000"/>
              </a:lnSpc>
              <a:buFontTx/>
              <a:buChar char="•"/>
            </a:pPr>
            <a:r>
              <a:rPr lang="en-GB" altLang="zh-CN" sz="1400">
                <a:ea typeface="SimSun" pitchFamily="2" charset="-122"/>
              </a:rPr>
              <a:t> To lodge an appeal for any of the schools named on your application but not offered. </a:t>
            </a:r>
            <a:br>
              <a:rPr lang="en-GB" altLang="zh-CN" sz="1400">
                <a:ea typeface="SimSun" pitchFamily="2" charset="-122"/>
              </a:rPr>
            </a:br>
            <a:r>
              <a:rPr lang="en-GB" altLang="zh-CN" sz="1400">
                <a:ea typeface="SimSun" pitchFamily="2" charset="-122"/>
              </a:rPr>
              <a:t>  This includes Medway grammar schools, even if your child has not been assessed as</a:t>
            </a:r>
            <a:br>
              <a:rPr lang="en-GB" altLang="zh-CN" sz="1400">
                <a:ea typeface="SimSun" pitchFamily="2" charset="-122"/>
              </a:rPr>
            </a:br>
            <a:r>
              <a:rPr lang="en-GB" altLang="zh-CN" sz="1400">
                <a:ea typeface="SimSun" pitchFamily="2" charset="-122"/>
              </a:rPr>
              <a:t>   grammar. Appeals are considered by an Independent Appeal Panel (not the school itself).</a:t>
            </a:r>
          </a:p>
          <a:p>
            <a:pPr lvl="1">
              <a:lnSpc>
                <a:spcPct val="100000"/>
              </a:lnSpc>
              <a:buFontTx/>
              <a:buChar char="•"/>
            </a:pPr>
            <a:endParaRPr lang="en-GB" altLang="zh-CN" sz="1400">
              <a:ea typeface="SimSun" pitchFamily="2" charset="-122"/>
            </a:endParaRPr>
          </a:p>
          <a:p>
            <a:pPr>
              <a:lnSpc>
                <a:spcPct val="100000"/>
              </a:lnSpc>
              <a:spcBef>
                <a:spcPct val="20000"/>
              </a:spcBef>
            </a:pPr>
            <a:r>
              <a:rPr lang="en-GB" altLang="zh-CN" sz="1400" i="1">
                <a:ea typeface="SimSun" pitchFamily="2" charset="-122"/>
              </a:rPr>
              <a:t>*Please note that you can only request to go on the waiting list for a Medway grammar school if your child has been assessed as grammar under the Medway Test procedures. </a:t>
            </a:r>
            <a:endParaRPr lang="en-GB" altLang="zh-CN" sz="1400">
              <a:ea typeface="SimSun" pitchFamily="2" charset="-122"/>
            </a:endParaRPr>
          </a:p>
          <a:p>
            <a:pPr>
              <a:lnSpc>
                <a:spcPct val="100000"/>
              </a:lnSpc>
            </a:pPr>
            <a:endParaRPr lang="en-GB" altLang="zh-CN">
              <a:ea typeface="SimSun" pitchFamily="2" charset="-122"/>
            </a:endParaRPr>
          </a:p>
          <a:p>
            <a:pPr>
              <a:lnSpc>
                <a:spcPct val="100000"/>
              </a:lnSpc>
            </a:pPr>
            <a:endParaRPr lang="en-GB" altLang="zh-CN">
              <a:ea typeface="SimSun" pitchFamily="2"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5" name="Picture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650" y="5805488"/>
            <a:ext cx="1247775"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9" name="Rectangle 7"/>
          <p:cNvSpPr>
            <a:spLocks noChangeArrowheads="1"/>
          </p:cNvSpPr>
          <p:nvPr/>
        </p:nvSpPr>
        <p:spPr bwMode="auto">
          <a:xfrm>
            <a:off x="1259632" y="152400"/>
            <a:ext cx="7655768" cy="7432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spAutoFit/>
          </a:bodyPr>
          <a:lstStyle/>
          <a:p>
            <a:pPr algn="ctr">
              <a:lnSpc>
                <a:spcPct val="100000"/>
              </a:lnSpc>
            </a:pPr>
            <a:r>
              <a:rPr lang="en-GB" altLang="en-US" sz="1800" b="1">
                <a:cs typeface="Arial" pitchFamily="34" charset="0"/>
              </a:rPr>
              <a:t>All of this information and much more can be found in the </a:t>
            </a:r>
            <a:br>
              <a:rPr lang="en-GB" altLang="en-US" sz="1800" b="1">
                <a:cs typeface="Arial" pitchFamily="34" charset="0"/>
              </a:rPr>
            </a:br>
            <a:r>
              <a:rPr lang="en-GB" altLang="en-US" sz="1800" b="1">
                <a:cs typeface="Arial" pitchFamily="34" charset="0"/>
              </a:rPr>
              <a:t>Secondary Admissions Digital Information Guide on our website:</a:t>
            </a:r>
          </a:p>
          <a:p>
            <a:pPr algn="ctr">
              <a:lnSpc>
                <a:spcPct val="100000"/>
              </a:lnSpc>
            </a:pPr>
            <a:r>
              <a:rPr lang="en-GB" altLang="en-US" sz="1800" b="1" u="sng">
                <a:solidFill>
                  <a:srgbClr val="0000CC"/>
                </a:solidFill>
                <a:cs typeface="Arial" pitchFamily="34" charset="0"/>
              </a:rPr>
              <a:t>www.medway.gov.uk/admissions</a:t>
            </a:r>
          </a:p>
          <a:p>
            <a:pPr algn="ctr">
              <a:lnSpc>
                <a:spcPct val="100000"/>
              </a:lnSpc>
            </a:pPr>
            <a:r>
              <a:rPr lang="en-GB" altLang="en-US" sz="1800" b="1">
                <a:cs typeface="Arial" pitchFamily="34" charset="0"/>
              </a:rPr>
              <a:t>click on the secondary admissions link</a:t>
            </a:r>
          </a:p>
          <a:p>
            <a:pPr algn="ctr">
              <a:lnSpc>
                <a:spcPct val="100000"/>
              </a:lnSpc>
            </a:pPr>
            <a:br>
              <a:rPr lang="en-GB" altLang="en-US" sz="2400" b="1">
                <a:cs typeface="Arial" pitchFamily="34" charset="0"/>
              </a:rPr>
            </a:br>
            <a:r>
              <a:rPr lang="en-GB" altLang="en-US" sz="1800" b="1">
                <a:cs typeface="Arial" pitchFamily="34" charset="0"/>
              </a:rPr>
              <a:t>Answers to most queries you might have can be found on our website. However, if you would like to speak with us, our contact details are:</a:t>
            </a:r>
          </a:p>
          <a:p>
            <a:pPr algn="ctr">
              <a:lnSpc>
                <a:spcPct val="100000"/>
              </a:lnSpc>
            </a:pPr>
            <a:r>
              <a:rPr lang="en-GB" altLang="en-US" sz="1800" b="1">
                <a:cs typeface="Arial" pitchFamily="34" charset="0"/>
              </a:rPr>
              <a:t>School Services</a:t>
            </a:r>
            <a:br>
              <a:rPr lang="en-GB" altLang="en-US" sz="1800" b="1">
                <a:cs typeface="Arial" pitchFamily="34" charset="0"/>
              </a:rPr>
            </a:br>
            <a:r>
              <a:rPr lang="en-GB" altLang="en-US" sz="1800" b="1">
                <a:cs typeface="Arial" pitchFamily="34" charset="0"/>
              </a:rPr>
              <a:t>Medway Council</a:t>
            </a:r>
            <a:br>
              <a:rPr lang="en-GB" altLang="en-US" sz="1800" b="1">
                <a:cs typeface="Arial" pitchFamily="34" charset="0"/>
              </a:rPr>
            </a:br>
            <a:r>
              <a:rPr lang="en-GB" altLang="en-US" sz="1800" b="1">
                <a:cs typeface="Arial" pitchFamily="34" charset="0"/>
              </a:rPr>
              <a:t>Gun Wharf</a:t>
            </a:r>
            <a:br>
              <a:rPr lang="en-GB" altLang="en-US" sz="1800" b="1">
                <a:cs typeface="Arial" pitchFamily="34" charset="0"/>
              </a:rPr>
            </a:br>
            <a:r>
              <a:rPr lang="en-GB" altLang="en-US" sz="1800" b="1">
                <a:cs typeface="Arial" pitchFamily="34" charset="0"/>
              </a:rPr>
              <a:t>Dock Road</a:t>
            </a:r>
            <a:br>
              <a:rPr lang="en-GB" altLang="en-US" sz="1800" b="1">
                <a:cs typeface="Arial" pitchFamily="34" charset="0"/>
              </a:rPr>
            </a:br>
            <a:r>
              <a:rPr lang="en-GB" altLang="en-US" sz="1800" b="1">
                <a:cs typeface="Arial" pitchFamily="34" charset="0"/>
              </a:rPr>
              <a:t>Chatham</a:t>
            </a:r>
            <a:br>
              <a:rPr lang="en-GB" altLang="en-US" sz="1800" b="1">
                <a:cs typeface="Arial" pitchFamily="34" charset="0"/>
              </a:rPr>
            </a:br>
            <a:r>
              <a:rPr lang="en-GB" altLang="en-US" sz="1800" b="1">
                <a:cs typeface="Arial" pitchFamily="34" charset="0"/>
              </a:rPr>
              <a:t>Kent</a:t>
            </a:r>
          </a:p>
          <a:p>
            <a:pPr algn="ctr">
              <a:lnSpc>
                <a:spcPct val="100000"/>
              </a:lnSpc>
            </a:pPr>
            <a:r>
              <a:rPr lang="en-GB" altLang="en-US" sz="1800" b="1">
                <a:solidFill>
                  <a:schemeClr val="accent6"/>
                </a:solidFill>
                <a:cs typeface="Arial" pitchFamily="34" charset="0"/>
                <a:hlinkClick r:id="rId4">
                  <a:extLst>
                    <a:ext uri="{A12FA001-AC4F-418D-AE19-62706E023703}">
                      <ahyp:hlinkClr xmlns:ahyp="http://schemas.microsoft.com/office/drawing/2018/hyperlinkcolor" val="tx"/>
                    </a:ext>
                  </a:extLst>
                </a:hlinkClick>
              </a:rPr>
              <a:t>admissions@medway.gov.uk</a:t>
            </a:r>
            <a:endParaRPr lang="en-GB" altLang="en-US" sz="1800" b="1">
              <a:solidFill>
                <a:schemeClr val="accent6"/>
              </a:solidFill>
              <a:cs typeface="Arial" pitchFamily="34" charset="0"/>
            </a:endParaRPr>
          </a:p>
          <a:p>
            <a:pPr algn="ctr">
              <a:lnSpc>
                <a:spcPct val="100000"/>
              </a:lnSpc>
            </a:pPr>
            <a:r>
              <a:rPr lang="en-GB" altLang="en-US" sz="1800" b="1">
                <a:cs typeface="Arial" pitchFamily="34" charset="0"/>
              </a:rPr>
              <a:t>or</a:t>
            </a:r>
          </a:p>
          <a:p>
            <a:pPr algn="ctr">
              <a:lnSpc>
                <a:spcPct val="100000"/>
              </a:lnSpc>
            </a:pPr>
            <a:r>
              <a:rPr lang="en-GB" altLang="en-US" sz="1800" b="1" u="sng">
                <a:solidFill>
                  <a:schemeClr val="accent6"/>
                </a:solidFill>
                <a:cs typeface="Arial" pitchFamily="34" charset="0"/>
              </a:rPr>
              <a:t>medwaytest@medway.gov.uk</a:t>
            </a:r>
          </a:p>
          <a:p>
            <a:pPr algn="ctr">
              <a:lnSpc>
                <a:spcPct val="100000"/>
              </a:lnSpc>
            </a:pPr>
            <a:r>
              <a:rPr lang="en-GB" altLang="en-US" sz="1800" b="1">
                <a:cs typeface="Arial" pitchFamily="34" charset="0"/>
              </a:rPr>
              <a:t>01634 331110</a:t>
            </a:r>
          </a:p>
          <a:p>
            <a:pPr>
              <a:lnSpc>
                <a:spcPct val="100000"/>
              </a:lnSpc>
            </a:pPr>
            <a:endParaRPr lang="en-GB" altLang="en-US" sz="1800" b="1">
              <a:cs typeface="Arial" pitchFamily="34" charset="0"/>
            </a:endParaRPr>
          </a:p>
          <a:p>
            <a:pPr algn="ctr">
              <a:lnSpc>
                <a:spcPct val="100000"/>
              </a:lnSpc>
            </a:pPr>
            <a:endParaRPr lang="en-GB" altLang="en-US" sz="1800" b="1">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E17C8298-DBB3-4F25-A48E-F62769D4A770" descr="575BD9E7-6518-4C94-8BFB-A863076209EE@medway"/>
          <p:cNvPicPr>
            <a:picLocks noChangeAspect="1" noChangeArrowheads="1"/>
          </p:cNvPicPr>
          <p:nvPr/>
        </p:nvPicPr>
        <p:blipFill>
          <a:blip r:embed="rId3" cstate="print">
            <a:extLst>
              <a:ext uri="{28A0092B-C50C-407E-A947-70E740481C1C}">
                <a14:useLocalDpi xmlns:a14="http://schemas.microsoft.com/office/drawing/2010/main" val="0"/>
              </a:ext>
            </a:extLst>
          </a:blip>
          <a:srcRect l="7707" t="5997" r="3065" b="4492"/>
          <a:stretch>
            <a:fillRect/>
          </a:stretch>
        </p:blipFill>
        <p:spPr bwMode="auto">
          <a:xfrm>
            <a:off x="0" y="0"/>
            <a:ext cx="111561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5" name="Rectangle 2"/>
          <p:cNvSpPr>
            <a:spLocks noChangeArrowheads="1"/>
          </p:cNvSpPr>
          <p:nvPr/>
        </p:nvSpPr>
        <p:spPr bwMode="auto">
          <a:xfrm>
            <a:off x="1115616" y="76200"/>
            <a:ext cx="802838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spcBef>
                <a:spcPct val="0"/>
              </a:spcBef>
              <a:defRPr sz="4400">
                <a:solidFill>
                  <a:schemeClr val="tx2"/>
                </a:solidFill>
                <a:latin typeface="Times New Roman" pitchFamily="18" charset="0"/>
              </a:defRPr>
            </a:lvl1pPr>
            <a:lvl2pPr algn="ctr" eaLnBrk="0" hangingPunct="0">
              <a:spcBef>
                <a:spcPct val="0"/>
              </a:spcBef>
              <a:defRPr sz="4400">
                <a:solidFill>
                  <a:schemeClr val="tx2"/>
                </a:solidFill>
                <a:latin typeface="Times New Roman" pitchFamily="18" charset="0"/>
              </a:defRPr>
            </a:lvl2pPr>
            <a:lvl3pPr algn="ctr" eaLnBrk="0" hangingPunct="0">
              <a:spcBef>
                <a:spcPct val="0"/>
              </a:spcBef>
              <a:defRPr sz="4400">
                <a:solidFill>
                  <a:schemeClr val="tx2"/>
                </a:solidFill>
                <a:latin typeface="Times New Roman" pitchFamily="18" charset="0"/>
              </a:defRPr>
            </a:lvl3pPr>
            <a:lvl4pPr algn="ctr" eaLnBrk="0" hangingPunct="0">
              <a:spcBef>
                <a:spcPct val="0"/>
              </a:spcBef>
              <a:defRPr sz="4400">
                <a:solidFill>
                  <a:schemeClr val="tx2"/>
                </a:solidFill>
                <a:latin typeface="Times New Roman" pitchFamily="18" charset="0"/>
              </a:defRPr>
            </a:lvl4pPr>
            <a:lvl5pPr algn="ctr" eaLnBrk="0" hangingPunct="0">
              <a:spcBef>
                <a:spcPct val="0"/>
              </a:spcBef>
              <a:defRPr sz="4400">
                <a:solidFill>
                  <a:schemeClr val="tx2"/>
                </a:solidFill>
                <a:latin typeface="Times New Roman" pitchFamily="18" charset="0"/>
              </a:defRPr>
            </a:lvl5pPr>
            <a:lvl6pPr marL="457200" algn="ctr" eaLnBrk="0" fontAlgn="base" hangingPunct="0">
              <a:spcBef>
                <a:spcPct val="0"/>
              </a:spcBef>
              <a:spcAft>
                <a:spcPct val="0"/>
              </a:spcAft>
              <a:defRPr sz="4400">
                <a:solidFill>
                  <a:schemeClr val="tx2"/>
                </a:solidFill>
                <a:latin typeface="Times New Roman" pitchFamily="18" charset="0"/>
              </a:defRPr>
            </a:lvl6pPr>
            <a:lvl7pPr marL="914400" algn="ctr" eaLnBrk="0" fontAlgn="base" hangingPunct="0">
              <a:spcBef>
                <a:spcPct val="0"/>
              </a:spcBef>
              <a:spcAft>
                <a:spcPct val="0"/>
              </a:spcAft>
              <a:defRPr sz="4400">
                <a:solidFill>
                  <a:schemeClr val="tx2"/>
                </a:solidFill>
                <a:latin typeface="Times New Roman" pitchFamily="18" charset="0"/>
              </a:defRPr>
            </a:lvl7pPr>
            <a:lvl8pPr marL="1371600" algn="ctr" eaLnBrk="0" fontAlgn="base" hangingPunct="0">
              <a:spcBef>
                <a:spcPct val="0"/>
              </a:spcBef>
              <a:spcAft>
                <a:spcPct val="0"/>
              </a:spcAft>
              <a:defRPr sz="4400">
                <a:solidFill>
                  <a:schemeClr val="tx2"/>
                </a:solidFill>
                <a:latin typeface="Times New Roman" pitchFamily="18" charset="0"/>
              </a:defRPr>
            </a:lvl8pPr>
            <a:lvl9pPr marL="1828800" algn="ctr" eaLnBrk="0" fontAlgn="base" hangingPunct="0">
              <a:spcBef>
                <a:spcPct val="0"/>
              </a:spcBef>
              <a:spcAft>
                <a:spcPct val="0"/>
              </a:spcAft>
              <a:defRPr sz="4400">
                <a:solidFill>
                  <a:schemeClr val="tx2"/>
                </a:solidFill>
                <a:latin typeface="Times New Roman" pitchFamily="18" charset="0"/>
              </a:defRPr>
            </a:lvl9pPr>
          </a:lstStyle>
          <a:p>
            <a:pPr eaLnBrk="1" hangingPunct="1">
              <a:lnSpc>
                <a:spcPct val="100000"/>
              </a:lnSpc>
            </a:pPr>
            <a:r>
              <a:rPr lang="en-GB" altLang="en-US" sz="3600" b="1">
                <a:latin typeface="Arial" pitchFamily="34" charset="0"/>
              </a:rPr>
              <a:t>Key Dates for Parents</a:t>
            </a:r>
          </a:p>
        </p:txBody>
      </p:sp>
      <p:graphicFrame>
        <p:nvGraphicFramePr>
          <p:cNvPr id="4" name="Table 3">
            <a:extLst>
              <a:ext uri="{FF2B5EF4-FFF2-40B4-BE49-F238E27FC236}">
                <a16:creationId xmlns:a16="http://schemas.microsoft.com/office/drawing/2014/main" id="{348EC279-A144-431B-BB6B-C08856429032}"/>
              </a:ext>
            </a:extLst>
          </p:cNvPr>
          <p:cNvGraphicFramePr>
            <a:graphicFrameLocks noGrp="1"/>
          </p:cNvGraphicFramePr>
          <p:nvPr>
            <p:extLst>
              <p:ext uri="{D42A27DB-BD31-4B8C-83A1-F6EECF244321}">
                <p14:modId xmlns:p14="http://schemas.microsoft.com/office/powerpoint/2010/main" val="1480718883"/>
              </p:ext>
            </p:extLst>
          </p:nvPr>
        </p:nvGraphicFramePr>
        <p:xfrm>
          <a:off x="1354688" y="797384"/>
          <a:ext cx="7617861" cy="5906287"/>
        </p:xfrm>
        <a:graphic>
          <a:graphicData uri="http://schemas.openxmlformats.org/drawingml/2006/table">
            <a:tbl>
              <a:tblPr/>
              <a:tblGrid>
                <a:gridCol w="2426737">
                  <a:extLst>
                    <a:ext uri="{9D8B030D-6E8A-4147-A177-3AD203B41FA5}">
                      <a16:colId xmlns:a16="http://schemas.microsoft.com/office/drawing/2014/main" val="1852667917"/>
                    </a:ext>
                  </a:extLst>
                </a:gridCol>
                <a:gridCol w="5191124">
                  <a:extLst>
                    <a:ext uri="{9D8B030D-6E8A-4147-A177-3AD203B41FA5}">
                      <a16:colId xmlns:a16="http://schemas.microsoft.com/office/drawing/2014/main" val="2352930944"/>
                    </a:ext>
                  </a:extLst>
                </a:gridCol>
              </a:tblGrid>
              <a:tr h="373975">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Wed 1 June 2022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Online registration for the Medway Test open         </a:t>
                      </a: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Online opens at 9am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9495504"/>
                  </a:ext>
                </a:extLst>
              </a:tr>
              <a:tr h="373975">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Thu 30 June 2022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Closing date for Medway Test registration               </a:t>
                      </a: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Online closes at 5pm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7579398"/>
                  </a:ext>
                </a:extLst>
              </a:tr>
              <a:tr h="373975">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Tue 5 July 2022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Closing date for access/special arrangement requests     </a:t>
                      </a: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Closes at 4pm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7068066"/>
                  </a:ext>
                </a:extLst>
              </a:tr>
              <a:tr h="373975">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Mon 5 September 2022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School applications open                                           </a:t>
                      </a: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Online opens at 9am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5066450"/>
                  </a:ext>
                </a:extLst>
              </a:tr>
              <a:tr h="312400">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Tues 13 / Wed 14 &amp;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Medway Test Dates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454019"/>
                  </a:ext>
                </a:extLst>
              </a:tr>
              <a:tr h="373975">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Sat 17 / Sun 18 September 2022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709257645"/>
                  </a:ext>
                </a:extLst>
              </a:tr>
              <a:tr h="312400">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Tue 4 October 2022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Assessment decisions notified to parents/carers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3600154"/>
                  </a:ext>
                </a:extLst>
              </a:tr>
              <a:tr h="312400">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Mon 10 October 2022</a:t>
                      </a: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Deadline for Medway Test Review requests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8335354"/>
                  </a:ext>
                </a:extLst>
              </a:tr>
              <a:tr h="312400">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Thurs 13 October 2022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Medway Test Reviews and moderation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22198"/>
                  </a:ext>
                </a:extLst>
              </a:tr>
              <a:tr h="312400">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By Fri 21 October 2022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Review decisions notified to parents/carers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7305745"/>
                  </a:ext>
                </a:extLst>
              </a:tr>
              <a:tr h="373975">
                <a:tc rowSpan="2">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Mon 31 October 2022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Closing date for secondary school applications   </a:t>
                      </a: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Online closes at 5pm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16382047"/>
                  </a:ext>
                </a:extLst>
              </a:tr>
              <a:tr h="312400">
                <a:tc vMerge="1">
                  <a:txBody>
                    <a:bodyPr/>
                    <a:lstStyle/>
                    <a:p>
                      <a:endParaRPr lang="en-GB"/>
                    </a:p>
                  </a:txBody>
                  <a:tcPr/>
                </a:tc>
                <a:tc>
                  <a:txBody>
                    <a:bodyPr/>
                    <a:lstStyle/>
                    <a:p>
                      <a:pPr>
                        <a:lnSpc>
                          <a:spcPct val="107000"/>
                        </a:lnSpc>
                        <a:spcAft>
                          <a:spcPts val="800"/>
                        </a:spcAft>
                      </a:pPr>
                      <a:r>
                        <a:rPr lang="en-GB" sz="1200" b="1" i="1">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rPr>
                        <a:t>National Closing Date</a:t>
                      </a: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670244"/>
                  </a:ext>
                </a:extLst>
              </a:tr>
              <a:tr h="312400">
                <a:tc rowSpan="2">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Wed 1 March 2023</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Secondary school offers notified to parents/carers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80136667"/>
                  </a:ext>
                </a:extLst>
              </a:tr>
              <a:tr h="287887">
                <a:tc vMerge="1">
                  <a:txBody>
                    <a:bodyPr/>
                    <a:lstStyle/>
                    <a:p>
                      <a:endParaRPr lang="en-GB"/>
                    </a:p>
                  </a:txBody>
                  <a:tcPr/>
                </a:tc>
                <a:tc>
                  <a:txBody>
                    <a:bodyPr/>
                    <a:lstStyle/>
                    <a:p>
                      <a:pPr>
                        <a:lnSpc>
                          <a:spcPct val="107000"/>
                        </a:lnSpc>
                        <a:spcAft>
                          <a:spcPts val="800"/>
                        </a:spcAft>
                      </a:pPr>
                      <a:r>
                        <a:rPr lang="en-GB" sz="1200" b="1" i="1">
                          <a:solidFill>
                            <a:srgbClr val="0000CC"/>
                          </a:solidFill>
                          <a:effectLst/>
                          <a:latin typeface="Arial" panose="020B0604020202020204" pitchFamily="34" charset="0"/>
                          <a:ea typeface="Times New Roman" panose="02020603050405020304" pitchFamily="18" charset="0"/>
                          <a:cs typeface="Times New Roman" panose="02020603050405020304" pitchFamily="18" charset="0"/>
                        </a:rPr>
                        <a:t>National Offer Day</a:t>
                      </a: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0873417"/>
                  </a:ext>
                </a:extLst>
              </a:tr>
              <a:tr h="373975">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By Weds 29 March 2023</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Places must be accepted/refused and requests to go on a waiting list and appeals must be submitted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9938658"/>
                  </a:ext>
                </a:extLst>
              </a:tr>
              <a:tr h="665363">
                <a:tc>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w/c 17 Apr 2023 until 29-Dec-23</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nSpc>
                          <a:spcPct val="107000"/>
                        </a:lnSpc>
                        <a:spcAft>
                          <a:spcPts val="800"/>
                        </a:spcAft>
                      </a:pPr>
                      <a:r>
                        <a:rPr lang="en-GB" sz="1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Council re-allocates any places that have become available to those who have asked to go on the waiting lists for each school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4528" marR="4452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230080"/>
                  </a:ext>
                </a:extLst>
              </a:tr>
              <a:tr h="140815">
                <a:tc>
                  <a:txBody>
                    <a:bodyPr/>
                    <a:lstStyle/>
                    <a:p>
                      <a:pPr>
                        <a:lnSpc>
                          <a:spcPct val="107000"/>
                        </a:lnSpc>
                      </a:pPr>
                      <a:endParaRPr lang="en-GB" sz="700">
                        <a:effectLst/>
                        <a:latin typeface="Calibri" panose="020F0502020204030204" pitchFamily="34" charset="0"/>
                        <a:cs typeface="Times New Roman" panose="02020603050405020304" pitchFamily="18" charset="0"/>
                      </a:endParaRPr>
                    </a:p>
                  </a:txBody>
                  <a:tcPr marL="44528" marR="4452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228750799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8762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ChangeArrowheads="1"/>
          </p:cNvSpPr>
          <p:nvPr/>
        </p:nvSpPr>
        <p:spPr bwMode="auto">
          <a:xfrm>
            <a:off x="1642268" y="1390650"/>
            <a:ext cx="67818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fontAlgn="base">
              <a:spcBef>
                <a:spcPct val="20000"/>
              </a:spcBef>
              <a:spcAft>
                <a:spcPct val="0"/>
              </a:spcAft>
              <a:buChar char="»"/>
              <a:defRPr sz="2000">
                <a:solidFill>
                  <a:schemeClr val="tx1"/>
                </a:solidFill>
                <a:latin typeface="Times New Roman" pitchFamily="18" charset="0"/>
              </a:defRPr>
            </a:lvl6pPr>
            <a:lvl7pPr marL="2971800" indent="-228600" fontAlgn="base">
              <a:spcBef>
                <a:spcPct val="20000"/>
              </a:spcBef>
              <a:spcAft>
                <a:spcPct val="0"/>
              </a:spcAft>
              <a:buChar char="»"/>
              <a:defRPr sz="2000">
                <a:solidFill>
                  <a:schemeClr val="tx1"/>
                </a:solidFill>
                <a:latin typeface="Times New Roman" pitchFamily="18" charset="0"/>
              </a:defRPr>
            </a:lvl7pPr>
            <a:lvl8pPr marL="3429000" indent="-228600" fontAlgn="base">
              <a:spcBef>
                <a:spcPct val="20000"/>
              </a:spcBef>
              <a:spcAft>
                <a:spcPct val="0"/>
              </a:spcAft>
              <a:buChar char="»"/>
              <a:defRPr sz="2000">
                <a:solidFill>
                  <a:schemeClr val="tx1"/>
                </a:solidFill>
                <a:latin typeface="Times New Roman" pitchFamily="18" charset="0"/>
              </a:defRPr>
            </a:lvl8pPr>
            <a:lvl9pPr marL="3886200" indent="-228600" fontAlgn="base">
              <a:spcBef>
                <a:spcPct val="20000"/>
              </a:spcBef>
              <a:spcAft>
                <a:spcPct val="0"/>
              </a:spcAft>
              <a:buChar char="»"/>
              <a:defRPr sz="2000">
                <a:solidFill>
                  <a:schemeClr val="tx1"/>
                </a:solidFill>
                <a:latin typeface="Times New Roman" pitchFamily="18" charset="0"/>
              </a:defRPr>
            </a:lvl9pPr>
          </a:lstStyle>
          <a:p>
            <a:pPr algn="ctr">
              <a:buFontTx/>
              <a:buNone/>
              <a:defRPr/>
            </a:pPr>
            <a:endParaRPr lang="en-GB" altLang="en-US" sz="3600" b="1"/>
          </a:p>
          <a:p>
            <a:pPr marL="0" indent="0" algn="ctr">
              <a:lnSpc>
                <a:spcPct val="100000"/>
              </a:lnSpc>
              <a:buNone/>
            </a:pPr>
            <a:r>
              <a:rPr lang="en-GB" altLang="en-US" sz="3600" b="1">
                <a:latin typeface="Arial" pitchFamily="34" charset="0"/>
              </a:rPr>
              <a:t>The Medway Test </a:t>
            </a:r>
          </a:p>
          <a:p>
            <a:pPr marL="0" indent="0" algn="ctr">
              <a:lnSpc>
                <a:spcPct val="100000"/>
              </a:lnSpc>
              <a:buNone/>
            </a:pPr>
            <a:r>
              <a:rPr lang="en-GB" altLang="en-US" sz="3600" b="1">
                <a:latin typeface="Arial" pitchFamily="34" charset="0"/>
              </a:rPr>
              <a:t>and </a:t>
            </a:r>
          </a:p>
          <a:p>
            <a:pPr marL="0" indent="0" algn="ctr">
              <a:lnSpc>
                <a:spcPct val="100000"/>
              </a:lnSpc>
              <a:buNone/>
            </a:pPr>
            <a:r>
              <a:rPr lang="en-GB" altLang="en-US" sz="3600" b="1">
                <a:latin typeface="Arial" pitchFamily="34" charset="0"/>
              </a:rPr>
              <a:t>other testing arrangements</a:t>
            </a:r>
            <a:endParaRPr lang="en-GB" altLang="en-US" sz="3600" b="1">
              <a:latin typeface="Arial" pitchFamily="34" charset="0"/>
              <a:cs typeface="Arial" pitchFamily="34" charset="0"/>
            </a:endParaRPr>
          </a:p>
        </p:txBody>
      </p:sp>
      <p:pic>
        <p:nvPicPr>
          <p:cNvPr id="2052"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115888"/>
            <a:ext cx="1943100"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1">
            <a:extLst>
              <a:ext uri="{FF2B5EF4-FFF2-40B4-BE49-F238E27FC236}">
                <a16:creationId xmlns:a16="http://schemas.microsoft.com/office/drawing/2014/main" id="{AD3C7141-F599-4DBD-BC54-782ECDE8D0E1}"/>
              </a:ext>
            </a:extLst>
          </p:cNvPr>
          <p:cNvSpPr/>
          <p:nvPr/>
        </p:nvSpPr>
        <p:spPr>
          <a:xfrm>
            <a:off x="1307798" y="4437112"/>
            <a:ext cx="7724457" cy="1656184"/>
          </a:xfrm>
          <a:prstGeom prst="roundRect">
            <a:avLst/>
          </a:prstGeom>
          <a:solidFill>
            <a:srgbClr val="FFC000">
              <a:alpha val="15000"/>
            </a:srgb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a:solidFill>
                  <a:schemeClr val="tx1"/>
                </a:solidFill>
                <a:latin typeface="Arial"/>
                <a:cs typeface="Arial"/>
              </a:rPr>
              <a:t>Due to uncertainty of the COVID-19 pandemic, test arrangements are subject to change, but Medway Council will endeavour to advise of any changes as soon as they become available.</a:t>
            </a:r>
          </a:p>
        </p:txBody>
      </p:sp>
    </p:spTree>
    <p:extLst>
      <p:ext uri="{BB962C8B-B14F-4D97-AF65-F5344CB8AC3E}">
        <p14:creationId xmlns:p14="http://schemas.microsoft.com/office/powerpoint/2010/main" val="1332931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1" y="0"/>
            <a:ext cx="1115906" cy="685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Rectangle 7"/>
          <p:cNvSpPr>
            <a:spLocks noChangeArrowheads="1"/>
          </p:cNvSpPr>
          <p:nvPr/>
        </p:nvSpPr>
        <p:spPr bwMode="auto">
          <a:xfrm>
            <a:off x="1115905" y="0"/>
            <a:ext cx="802809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spcBef>
                <a:spcPct val="0"/>
              </a:spcBef>
              <a:defRPr sz="4400">
                <a:solidFill>
                  <a:schemeClr val="tx2"/>
                </a:solidFill>
                <a:latin typeface="Times New Roman" pitchFamily="18" charset="0"/>
              </a:defRPr>
            </a:lvl1pPr>
            <a:lvl2pPr algn="ctr" eaLnBrk="0" hangingPunct="0">
              <a:spcBef>
                <a:spcPct val="0"/>
              </a:spcBef>
              <a:defRPr sz="4400">
                <a:solidFill>
                  <a:schemeClr val="tx2"/>
                </a:solidFill>
                <a:latin typeface="Times New Roman" pitchFamily="18" charset="0"/>
              </a:defRPr>
            </a:lvl2pPr>
            <a:lvl3pPr algn="ctr" eaLnBrk="0" hangingPunct="0">
              <a:spcBef>
                <a:spcPct val="0"/>
              </a:spcBef>
              <a:defRPr sz="4400">
                <a:solidFill>
                  <a:schemeClr val="tx2"/>
                </a:solidFill>
                <a:latin typeface="Times New Roman" pitchFamily="18" charset="0"/>
              </a:defRPr>
            </a:lvl3pPr>
            <a:lvl4pPr algn="ctr" eaLnBrk="0" hangingPunct="0">
              <a:spcBef>
                <a:spcPct val="0"/>
              </a:spcBef>
              <a:defRPr sz="4400">
                <a:solidFill>
                  <a:schemeClr val="tx2"/>
                </a:solidFill>
                <a:latin typeface="Times New Roman" pitchFamily="18" charset="0"/>
              </a:defRPr>
            </a:lvl4pPr>
            <a:lvl5pPr algn="ctr" eaLnBrk="0" hangingPunct="0">
              <a:spcBef>
                <a:spcPct val="0"/>
              </a:spcBef>
              <a:defRPr sz="4400">
                <a:solidFill>
                  <a:schemeClr val="tx2"/>
                </a:solidFill>
                <a:latin typeface="Times New Roman" pitchFamily="18" charset="0"/>
              </a:defRPr>
            </a:lvl5pPr>
            <a:lvl6pPr marL="457200" algn="ctr" eaLnBrk="0" fontAlgn="base" hangingPunct="0">
              <a:spcBef>
                <a:spcPct val="0"/>
              </a:spcBef>
              <a:spcAft>
                <a:spcPct val="0"/>
              </a:spcAft>
              <a:defRPr sz="4400">
                <a:solidFill>
                  <a:schemeClr val="tx2"/>
                </a:solidFill>
                <a:latin typeface="Times New Roman" pitchFamily="18" charset="0"/>
              </a:defRPr>
            </a:lvl6pPr>
            <a:lvl7pPr marL="914400" algn="ctr" eaLnBrk="0" fontAlgn="base" hangingPunct="0">
              <a:spcBef>
                <a:spcPct val="0"/>
              </a:spcBef>
              <a:spcAft>
                <a:spcPct val="0"/>
              </a:spcAft>
              <a:defRPr sz="4400">
                <a:solidFill>
                  <a:schemeClr val="tx2"/>
                </a:solidFill>
                <a:latin typeface="Times New Roman" pitchFamily="18" charset="0"/>
              </a:defRPr>
            </a:lvl7pPr>
            <a:lvl8pPr marL="1371600" algn="ctr" eaLnBrk="0" fontAlgn="base" hangingPunct="0">
              <a:spcBef>
                <a:spcPct val="0"/>
              </a:spcBef>
              <a:spcAft>
                <a:spcPct val="0"/>
              </a:spcAft>
              <a:defRPr sz="4400">
                <a:solidFill>
                  <a:schemeClr val="tx2"/>
                </a:solidFill>
                <a:latin typeface="Times New Roman" pitchFamily="18" charset="0"/>
              </a:defRPr>
            </a:lvl8pPr>
            <a:lvl9pPr marL="1828800" algn="ctr" eaLnBrk="0" fontAlgn="base" hangingPunct="0">
              <a:spcBef>
                <a:spcPct val="0"/>
              </a:spcBef>
              <a:spcAft>
                <a:spcPct val="0"/>
              </a:spcAft>
              <a:defRPr sz="4400">
                <a:solidFill>
                  <a:schemeClr val="tx2"/>
                </a:solidFill>
                <a:latin typeface="Times New Roman" pitchFamily="18" charset="0"/>
              </a:defRPr>
            </a:lvl9pPr>
          </a:lstStyle>
          <a:p>
            <a:pPr>
              <a:lnSpc>
                <a:spcPct val="100000"/>
              </a:lnSpc>
            </a:pPr>
            <a:endParaRPr lang="en-GB" altLang="en-US" sz="3600" b="1">
              <a:latin typeface="Arial" pitchFamily="34" charset="0"/>
              <a:cs typeface="Arial" pitchFamily="34" charset="0"/>
            </a:endParaRPr>
          </a:p>
        </p:txBody>
      </p:sp>
      <p:sp>
        <p:nvSpPr>
          <p:cNvPr id="11272" name="Rectangle 3"/>
          <p:cNvSpPr>
            <a:spLocks noChangeArrowheads="1"/>
          </p:cNvSpPr>
          <p:nvPr/>
        </p:nvSpPr>
        <p:spPr bwMode="auto">
          <a:xfrm>
            <a:off x="1254004" y="548680"/>
            <a:ext cx="7731968" cy="4361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2900" indent="-342900"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buFontTx/>
              <a:buNone/>
            </a:pPr>
            <a:r>
              <a:rPr lang="en-GB" altLang="en-US" sz="2000" b="1" dirty="0">
                <a:latin typeface="Arial"/>
                <a:cs typeface="Arial"/>
              </a:rPr>
              <a:t>The Medway Test is for Medway grammar schools only.</a:t>
            </a:r>
          </a:p>
          <a:p>
            <a:pPr eaLnBrk="1" hangingPunct="1">
              <a:buFontTx/>
              <a:buNone/>
            </a:pPr>
            <a:endParaRPr lang="en-GB" altLang="en-US" sz="1400" b="1" dirty="0">
              <a:latin typeface="Arial" pitchFamily="34" charset="0"/>
              <a:cs typeface="Arial" pitchFamily="34" charset="0"/>
            </a:endParaRPr>
          </a:p>
          <a:p>
            <a:pPr eaLnBrk="1" hangingPunct="1">
              <a:buFontTx/>
              <a:buNone/>
            </a:pPr>
            <a:r>
              <a:rPr lang="en-GB" altLang="en-US" sz="2000" b="1" dirty="0">
                <a:latin typeface="Arial"/>
                <a:cs typeface="Arial"/>
              </a:rPr>
              <a:t>The Kent Test is for Kent grammar schools only.*</a:t>
            </a:r>
          </a:p>
          <a:p>
            <a:pPr eaLnBrk="1" hangingPunct="1">
              <a:buFontTx/>
              <a:buNone/>
            </a:pPr>
            <a:r>
              <a:rPr lang="en-GB" altLang="en-US" sz="1200" dirty="0">
                <a:latin typeface="Arial"/>
                <a:cs typeface="Arial"/>
              </a:rPr>
              <a:t>*</a:t>
            </a:r>
            <a:r>
              <a:rPr lang="en-GB" altLang="en-US" sz="1400" dirty="0">
                <a:latin typeface="Arial"/>
                <a:cs typeface="Arial"/>
              </a:rPr>
              <a:t>Please note that Holcombe Grammar School and Chatham Grammar also</a:t>
            </a:r>
          </a:p>
          <a:p>
            <a:pPr eaLnBrk="1" hangingPunct="1">
              <a:buNone/>
            </a:pPr>
            <a:r>
              <a:rPr lang="en-GB" altLang="en-US" sz="1400" dirty="0">
                <a:latin typeface="Arial"/>
                <a:cs typeface="Arial"/>
              </a:rPr>
              <a:t>consider children who have passed the Kent Test</a:t>
            </a:r>
            <a:r>
              <a:rPr lang="en-GB" altLang="en-US" sz="1200" dirty="0">
                <a:latin typeface="Arial"/>
                <a:cs typeface="Arial"/>
              </a:rPr>
              <a:t>.</a:t>
            </a:r>
            <a:r>
              <a:rPr lang="en-GB" altLang="en-US" sz="1600" dirty="0">
                <a:latin typeface="Arial"/>
                <a:cs typeface="Arial"/>
              </a:rPr>
              <a:t> </a:t>
            </a:r>
            <a:endParaRPr lang="en-GB" altLang="en-US" sz="1400" dirty="0">
              <a:latin typeface="Arial" pitchFamily="34" charset="0"/>
              <a:cs typeface="Arial" pitchFamily="34" charset="0"/>
            </a:endParaRPr>
          </a:p>
          <a:p>
            <a:pPr algn="ctr" eaLnBrk="1" hangingPunct="1">
              <a:buNone/>
            </a:pPr>
            <a:endParaRPr lang="en-GB" altLang="en-US" sz="1400" dirty="0">
              <a:latin typeface="Arial Black" pitchFamily="34" charset="0"/>
            </a:endParaRPr>
          </a:p>
          <a:p>
            <a:pPr marL="0" indent="0">
              <a:buNone/>
            </a:pPr>
            <a:endParaRPr lang="en-GB" altLang="en-US" sz="2000" b="1" dirty="0">
              <a:latin typeface="Arial" panose="020B0604020202020204" pitchFamily="34" charset="0"/>
              <a:cs typeface="Arial" panose="020B0604020202020204" pitchFamily="34" charset="0"/>
            </a:endParaRPr>
          </a:p>
          <a:p>
            <a:pPr eaLnBrk="1" hangingPunct="1">
              <a:buFontTx/>
              <a:buNone/>
            </a:pPr>
            <a:r>
              <a:rPr lang="en-GB" altLang="en-US" sz="2000" b="1" dirty="0">
                <a:latin typeface="Arial"/>
                <a:cs typeface="Arial"/>
              </a:rPr>
              <a:t>The Medway Test is for the following schools:</a:t>
            </a:r>
          </a:p>
          <a:p>
            <a:pPr marL="0" indent="0">
              <a:buNone/>
            </a:pPr>
            <a:r>
              <a:rPr lang="en-GB" altLang="en-US" sz="1400" dirty="0">
                <a:latin typeface="Arial"/>
                <a:cs typeface="Arial"/>
              </a:rPr>
              <a:t>In Medway, we have 6 grammar secondary schools. These are:</a:t>
            </a:r>
            <a:br>
              <a:rPr lang="en-GB" altLang="en-US" sz="1400" dirty="0">
                <a:latin typeface="Arial" panose="020B0604020202020204" pitchFamily="34" charset="0"/>
                <a:cs typeface="Arial" panose="020B0604020202020204" pitchFamily="34" charset="0"/>
              </a:rPr>
            </a:br>
            <a:endParaRPr lang="en-GB" altLang="en-US" sz="1400" dirty="0">
              <a:latin typeface="Arial" panose="020B0604020202020204" pitchFamily="34" charset="0"/>
              <a:cs typeface="Arial" panose="020B0604020202020204" pitchFamily="34" charset="0"/>
            </a:endParaRPr>
          </a:p>
          <a:p>
            <a:r>
              <a:rPr lang="en-GB" altLang="en-US" sz="1400" dirty="0">
                <a:latin typeface="Arial"/>
                <a:cs typeface="Arial"/>
              </a:rPr>
              <a:t> Chatham Grammar</a:t>
            </a:r>
            <a:br>
              <a:rPr lang="en-GB" altLang="en-US" sz="1400" dirty="0">
                <a:latin typeface="Arial" panose="020B0604020202020204" pitchFamily="34" charset="0"/>
                <a:cs typeface="Arial" panose="020B0604020202020204" pitchFamily="34" charset="0"/>
              </a:rPr>
            </a:br>
            <a:endParaRPr lang="en-GB" altLang="en-US" sz="1400" dirty="0">
              <a:latin typeface="Arial" panose="020B0604020202020204" pitchFamily="34" charset="0"/>
              <a:cs typeface="Arial" panose="020B0604020202020204" pitchFamily="34" charset="0"/>
            </a:endParaRPr>
          </a:p>
          <a:p>
            <a:r>
              <a:rPr lang="en-GB" altLang="en-US" sz="1400" dirty="0">
                <a:latin typeface="Arial"/>
                <a:cs typeface="Arial"/>
              </a:rPr>
              <a:t> Fort Pitt Grammar School</a:t>
            </a:r>
            <a:br>
              <a:rPr lang="en-GB" altLang="en-US" sz="1400" dirty="0">
                <a:latin typeface="Arial" panose="020B0604020202020204" pitchFamily="34" charset="0"/>
                <a:cs typeface="Arial" panose="020B0604020202020204" pitchFamily="34" charset="0"/>
              </a:rPr>
            </a:br>
            <a:endParaRPr lang="en-GB" altLang="en-US" sz="1400" dirty="0">
              <a:latin typeface="Arial" panose="020B0604020202020204" pitchFamily="34" charset="0"/>
              <a:cs typeface="Arial" panose="020B0604020202020204" pitchFamily="34" charset="0"/>
            </a:endParaRPr>
          </a:p>
          <a:p>
            <a:r>
              <a:rPr lang="en-GB" altLang="en-US" sz="1400" dirty="0">
                <a:latin typeface="Arial"/>
                <a:cs typeface="Arial"/>
              </a:rPr>
              <a:t> Holcombe Grammar School </a:t>
            </a:r>
            <a:br>
              <a:rPr lang="en-GB" altLang="en-US" sz="1400" dirty="0">
                <a:latin typeface="Arial" panose="020B0604020202020204" pitchFamily="34" charset="0"/>
                <a:cs typeface="Arial" panose="020B0604020202020204" pitchFamily="34" charset="0"/>
              </a:rPr>
            </a:br>
            <a:endParaRPr lang="en-GB" altLang="en-US" sz="1400" dirty="0">
              <a:latin typeface="Arial" panose="020B0604020202020204" pitchFamily="34" charset="0"/>
              <a:cs typeface="Arial" panose="020B0604020202020204" pitchFamily="34" charset="0"/>
            </a:endParaRPr>
          </a:p>
          <a:p>
            <a:r>
              <a:rPr lang="en-GB" altLang="en-US" sz="1400" dirty="0">
                <a:latin typeface="Arial"/>
                <a:cs typeface="Arial"/>
              </a:rPr>
              <a:t> Rainham Mark Grammar School</a:t>
            </a:r>
            <a:br>
              <a:rPr lang="en-GB" altLang="en-US" sz="1400" dirty="0">
                <a:latin typeface="Arial" panose="020B0604020202020204" pitchFamily="34" charset="0"/>
                <a:cs typeface="Arial" panose="020B0604020202020204" pitchFamily="34" charset="0"/>
              </a:rPr>
            </a:br>
            <a:endParaRPr lang="en-GB" altLang="en-US" sz="1400" dirty="0">
              <a:latin typeface="Arial" panose="020B0604020202020204" pitchFamily="34" charset="0"/>
              <a:cs typeface="Arial" panose="020B0604020202020204" pitchFamily="34" charset="0"/>
            </a:endParaRPr>
          </a:p>
          <a:p>
            <a:r>
              <a:rPr lang="en-GB" altLang="en-US" sz="1400" dirty="0">
                <a:latin typeface="Arial"/>
                <a:cs typeface="Arial"/>
              </a:rPr>
              <a:t> Sir Joseph Williamson’s Mathematical School</a:t>
            </a:r>
            <a:br>
              <a:rPr lang="en-GB" altLang="en-US" sz="1400" dirty="0">
                <a:latin typeface="Arial" panose="020B0604020202020204" pitchFamily="34" charset="0"/>
                <a:cs typeface="Arial" panose="020B0604020202020204" pitchFamily="34" charset="0"/>
              </a:rPr>
            </a:br>
            <a:endParaRPr lang="en-GB" altLang="en-US" sz="1400" dirty="0">
              <a:latin typeface="Arial" panose="020B0604020202020204" pitchFamily="34" charset="0"/>
              <a:cs typeface="Arial" panose="020B0604020202020204" pitchFamily="34" charset="0"/>
            </a:endParaRPr>
          </a:p>
          <a:p>
            <a:r>
              <a:rPr lang="en-GB" altLang="en-US" sz="1400" dirty="0">
                <a:latin typeface="Arial"/>
                <a:cs typeface="Arial"/>
              </a:rPr>
              <a:t> The Rochester Grammar School</a:t>
            </a:r>
          </a:p>
          <a:p>
            <a:pPr marL="0" indent="0">
              <a:buNone/>
            </a:pPr>
            <a:endParaRPr lang="en-GB" altLang="en-US" sz="1400" dirty="0">
              <a:solidFill>
                <a:srgbClr val="FFFF00"/>
              </a:solidFill>
              <a:latin typeface="Arial" panose="020B0604020202020204" pitchFamily="34" charset="0"/>
              <a:cs typeface="Arial" panose="020B0604020202020204" pitchFamily="34" charset="0"/>
            </a:endParaRPr>
          </a:p>
          <a:p>
            <a:pPr marL="0" indent="0">
              <a:buNone/>
            </a:pPr>
            <a:r>
              <a:rPr lang="en-GB" altLang="en-US" sz="1400" dirty="0">
                <a:latin typeface="Arial"/>
                <a:cs typeface="Arial"/>
              </a:rPr>
              <a:t>In addition, The Howard School (boys only) can accept children who have been </a:t>
            </a:r>
            <a:endParaRPr lang="en-GB" altLang="en-US" sz="1400" dirty="0">
              <a:latin typeface="Arial" panose="020B0604020202020204" pitchFamily="34" charset="0"/>
              <a:cs typeface="Arial" panose="020B0604020202020204" pitchFamily="34" charset="0"/>
            </a:endParaRPr>
          </a:p>
          <a:p>
            <a:pPr marL="0" indent="0">
              <a:buNone/>
            </a:pPr>
            <a:r>
              <a:rPr lang="en-GB" altLang="en-US" sz="1400" dirty="0">
                <a:latin typeface="Arial"/>
                <a:cs typeface="Arial"/>
              </a:rPr>
              <a:t>assessed as grammar into their grammar section, as they are a ‘bi-lateral school’.</a:t>
            </a:r>
          </a:p>
          <a:p>
            <a:pPr eaLnBrk="1" hangingPunct="1">
              <a:buFontTx/>
              <a:buNone/>
            </a:pPr>
            <a:endParaRPr lang="en-GB" altLang="en-US" sz="1400" dirty="0">
              <a:latin typeface="Arial Black" pitchFamily="34" charset="0"/>
            </a:endParaRPr>
          </a:p>
        </p:txBody>
      </p:sp>
      <p:sp>
        <p:nvSpPr>
          <p:cNvPr id="11274" name="Rectangle 10"/>
          <p:cNvSpPr>
            <a:spLocks noChangeArrowheads="1"/>
          </p:cNvSpPr>
          <p:nvPr/>
        </p:nvSpPr>
        <p:spPr bwMode="auto">
          <a:xfrm>
            <a:off x="2133600" y="0"/>
            <a:ext cx="5791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spAutoFit/>
          </a:bodyPr>
          <a:lstStyle/>
          <a:p>
            <a:endParaRPr lang="en-GB"/>
          </a:p>
        </p:txBody>
      </p:sp>
      <p:sp>
        <p:nvSpPr>
          <p:cNvPr id="2" name="Rounded Rectangle 1"/>
          <p:cNvSpPr/>
          <p:nvPr/>
        </p:nvSpPr>
        <p:spPr>
          <a:xfrm>
            <a:off x="1254004" y="396022"/>
            <a:ext cx="7724457" cy="1656184"/>
          </a:xfrm>
          <a:prstGeom prst="roundRect">
            <a:avLst/>
          </a:prstGeom>
          <a:solidFill>
            <a:srgbClr val="FFC000">
              <a:alpha val="1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5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Rectangle 7"/>
          <p:cNvSpPr>
            <a:spLocks noChangeArrowheads="1"/>
          </p:cNvSpPr>
          <p:nvPr/>
        </p:nvSpPr>
        <p:spPr bwMode="auto">
          <a:xfrm>
            <a:off x="1152000" y="357757"/>
            <a:ext cx="56710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altLang="en-US" sz="2000" b="1">
                <a:cs typeface="Arial" pitchFamily="34" charset="0"/>
              </a:rPr>
              <a:t>Should my child sit the Medway Test?</a:t>
            </a:r>
          </a:p>
        </p:txBody>
      </p:sp>
      <p:sp>
        <p:nvSpPr>
          <p:cNvPr id="13320" name="Rectangle 8"/>
          <p:cNvSpPr>
            <a:spLocks noChangeArrowheads="1"/>
          </p:cNvSpPr>
          <p:nvPr/>
        </p:nvSpPr>
        <p:spPr bwMode="auto">
          <a:xfrm>
            <a:off x="1249080" y="908720"/>
            <a:ext cx="7728793" cy="502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spAutoFit/>
          </a:bodyPr>
          <a:lstStyle/>
          <a:p>
            <a:r>
              <a:rPr lang="en-GB" altLang="en-US" sz="1400"/>
              <a:t>We would strongly recommend you discuss with your child’s class teacher or Headteacher, in the first instance, whether a grammar school may be the right place for your child. </a:t>
            </a:r>
            <a:br>
              <a:rPr lang="en-GB" altLang="en-US" sz="1400"/>
            </a:br>
            <a:br>
              <a:rPr lang="en-GB" altLang="en-US" sz="1400"/>
            </a:br>
            <a:r>
              <a:rPr lang="en-GB" altLang="en-US" sz="1400">
                <a:cs typeface="Arial" pitchFamily="34" charset="0"/>
              </a:rPr>
              <a:t>Medway operates a ‘testing before preference’ system. </a:t>
            </a:r>
            <a:br>
              <a:rPr lang="en-GB" altLang="en-US" sz="1400">
                <a:cs typeface="Arial" pitchFamily="34" charset="0"/>
              </a:rPr>
            </a:br>
            <a:br>
              <a:rPr lang="en-GB" altLang="en-US" sz="1400">
                <a:cs typeface="Arial" pitchFamily="34" charset="0"/>
              </a:rPr>
            </a:br>
            <a:r>
              <a:rPr lang="en-GB" altLang="en-US" sz="1400">
                <a:cs typeface="Arial" pitchFamily="34" charset="0"/>
              </a:rPr>
              <a:t>This means that your child will sit the Medway Test and receive their assessment decision before the closing date for school applications. </a:t>
            </a:r>
            <a:br>
              <a:rPr lang="en-GB" altLang="en-US" sz="1400">
                <a:cs typeface="Arial" pitchFamily="34" charset="0"/>
              </a:rPr>
            </a:br>
            <a:br>
              <a:rPr lang="en-GB" altLang="en-US" sz="1400">
                <a:cs typeface="Arial" pitchFamily="34" charset="0"/>
              </a:rPr>
            </a:br>
            <a:r>
              <a:rPr lang="en-GB" altLang="en-US" sz="1400">
                <a:cs typeface="Arial" pitchFamily="34" charset="0"/>
              </a:rPr>
              <a:t>This is so you can make the most informed decision possible when selecting which schools to name on your application.</a:t>
            </a:r>
          </a:p>
          <a:p>
            <a:endParaRPr lang="en-GB" altLang="en-US" sz="1400">
              <a:cs typeface="Arial" pitchFamily="34" charset="0"/>
            </a:endParaRPr>
          </a:p>
          <a:p>
            <a:r>
              <a:rPr lang="en-GB" altLang="en-US" sz="2000" b="1">
                <a:cs typeface="Arial" pitchFamily="34" charset="0"/>
              </a:rPr>
              <a:t>Can my child sit grammar school tests in more than one area?</a:t>
            </a:r>
          </a:p>
          <a:p>
            <a:r>
              <a:rPr lang="en-GB" altLang="en-US" sz="1400">
                <a:cs typeface="Arial" pitchFamily="34" charset="0"/>
              </a:rPr>
              <a:t>You can register your child for as many tests as you wish if you are considering schools in more than one local authority.</a:t>
            </a:r>
          </a:p>
          <a:p>
            <a:r>
              <a:rPr lang="en-GB" altLang="en-US" sz="1400">
                <a:cs typeface="Arial" pitchFamily="34" charset="0"/>
              </a:rPr>
              <a:t>We recommend that your child only takes tests in areas where you are seriously considering the school for them to attend. We do not advise children sitting a test unnecessarily.</a:t>
            </a:r>
            <a:br>
              <a:rPr lang="en-GB" altLang="en-US" sz="1400">
                <a:cs typeface="Arial" pitchFamily="34" charset="0"/>
              </a:rPr>
            </a:br>
            <a:br>
              <a:rPr lang="en-GB" altLang="en-US" sz="1400">
                <a:cs typeface="Arial" pitchFamily="34" charset="0"/>
              </a:rPr>
            </a:br>
            <a:r>
              <a:rPr lang="en-GB" altLang="en-US" sz="1400">
                <a:cs typeface="Arial" pitchFamily="34" charset="0"/>
              </a:rPr>
              <a:t>We advise that you contact the local authorities concerned to register for their tests. </a:t>
            </a:r>
            <a:br>
              <a:rPr lang="en-GB" altLang="en-US" sz="1400">
                <a:cs typeface="Arial" pitchFamily="34" charset="0"/>
              </a:rPr>
            </a:br>
            <a:br>
              <a:rPr lang="en-GB" altLang="en-US" sz="1400">
                <a:cs typeface="Arial" pitchFamily="34" charset="0"/>
              </a:rPr>
            </a:br>
            <a:r>
              <a:rPr lang="en-GB" altLang="en-US" sz="1400">
                <a:cs typeface="Arial" pitchFamily="34" charset="0"/>
              </a:rPr>
              <a:t>There is no opportunity to change your Medway Test date if it clashes with another </a:t>
            </a:r>
            <a:br>
              <a:rPr lang="en-GB" altLang="en-US" sz="1400">
                <a:cs typeface="Arial" pitchFamily="34" charset="0"/>
              </a:rPr>
            </a:br>
            <a:r>
              <a:rPr lang="en-GB" altLang="en-US" sz="1400">
                <a:cs typeface="Arial" pitchFamily="34" charset="0"/>
              </a:rPr>
              <a:t>area.</a:t>
            </a:r>
          </a:p>
          <a:p>
            <a:endParaRPr lang="en-GB" altLang="en-US" sz="140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1" y="8"/>
            <a:ext cx="1114426" cy="6857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Rectangle 7"/>
          <p:cNvSpPr>
            <a:spLocks noChangeArrowheads="1"/>
          </p:cNvSpPr>
          <p:nvPr/>
        </p:nvSpPr>
        <p:spPr bwMode="auto">
          <a:xfrm>
            <a:off x="1208054" y="648646"/>
            <a:ext cx="7730884" cy="4775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spAutoFit/>
          </a:bodyPr>
          <a:lstStyle/>
          <a:p>
            <a:pPr marL="342900" indent="-342900">
              <a:buFont typeface="Arial" panose="020B0604020202020204" pitchFamily="34" charset="0"/>
              <a:buChar char="•"/>
            </a:pPr>
            <a:r>
              <a:rPr lang="en-GB" altLang="en-US" sz="2000" b="1" dirty="0">
                <a:cs typeface="Arial" pitchFamily="34" charset="0"/>
              </a:rPr>
              <a:t>Tuesday 13 / Wednesday 14 September 2022</a:t>
            </a:r>
          </a:p>
          <a:p>
            <a:r>
              <a:rPr lang="en-GB" altLang="en-US" sz="1400" dirty="0">
                <a:cs typeface="Arial" pitchFamily="34" charset="0"/>
              </a:rPr>
              <a:t>For children attending Medway primary/junior schools testing will take place in your child’s current school.</a:t>
            </a:r>
          </a:p>
          <a:p>
            <a:endParaRPr lang="en-GB" altLang="en-US" sz="400" dirty="0">
              <a:cs typeface="Arial" pitchFamily="34" charset="0"/>
            </a:endParaRPr>
          </a:p>
          <a:p>
            <a:pPr marL="342900" indent="-342900">
              <a:buFont typeface="Arial" panose="020B0604020202020204" pitchFamily="34" charset="0"/>
              <a:buChar char="•"/>
            </a:pPr>
            <a:r>
              <a:rPr lang="en-GB" altLang="en-US" sz="2000" b="1" dirty="0">
                <a:cs typeface="Arial" pitchFamily="34" charset="0"/>
              </a:rPr>
              <a:t>Saturday 17 / Sunday 18 September 2022</a:t>
            </a:r>
          </a:p>
          <a:p>
            <a:r>
              <a:rPr lang="en-GB" altLang="en-US" sz="1400" dirty="0">
                <a:cs typeface="Arial" pitchFamily="34" charset="0"/>
              </a:rPr>
              <a:t>For children attending schools from outside of Medway testing will take place in in larger test centres.</a:t>
            </a:r>
            <a:br>
              <a:rPr lang="en-GB" altLang="en-US" sz="1400" dirty="0">
                <a:cs typeface="Arial" pitchFamily="34" charset="0"/>
              </a:rPr>
            </a:br>
            <a:br>
              <a:rPr lang="en-GB" altLang="en-US" sz="1400" dirty="0">
                <a:cs typeface="Arial" pitchFamily="34" charset="0"/>
              </a:rPr>
            </a:br>
            <a:r>
              <a:rPr lang="en-GB" altLang="en-US" sz="1400" dirty="0">
                <a:cs typeface="Arial" pitchFamily="34" charset="0"/>
              </a:rPr>
              <a:t>The test day usually runs between 8.30am and 1.30pm. </a:t>
            </a:r>
            <a:br>
              <a:rPr lang="en-GB" altLang="en-US" sz="1400" dirty="0">
                <a:cs typeface="Arial" pitchFamily="34" charset="0"/>
              </a:rPr>
            </a:br>
            <a:br>
              <a:rPr lang="en-GB" altLang="en-US" sz="1400" dirty="0">
                <a:cs typeface="Arial" pitchFamily="34" charset="0"/>
              </a:rPr>
            </a:br>
            <a:r>
              <a:rPr lang="en-GB" altLang="en-US" sz="1400" dirty="0">
                <a:cs typeface="Arial" pitchFamily="34" charset="0"/>
              </a:rPr>
              <a:t>The larger test centres will be Medway secondary schools that have agreed to be host venues for the test day. </a:t>
            </a:r>
            <a:br>
              <a:rPr lang="en-GB" altLang="en-US" sz="1400" dirty="0">
                <a:cs typeface="Arial" pitchFamily="34" charset="0"/>
              </a:rPr>
            </a:br>
            <a:br>
              <a:rPr lang="en-GB" altLang="en-US" sz="1400" dirty="0">
                <a:cs typeface="Arial" pitchFamily="34" charset="0"/>
              </a:rPr>
            </a:br>
            <a:r>
              <a:rPr lang="en-GB" altLang="en-US" sz="1400" dirty="0">
                <a:cs typeface="Arial" pitchFamily="34" charset="0"/>
              </a:rPr>
              <a:t>School Services will always try to allocate all children from the same primary school to sit the test in the same test centre.</a:t>
            </a:r>
          </a:p>
          <a:p>
            <a:pPr algn="just">
              <a:lnSpc>
                <a:spcPct val="100000"/>
              </a:lnSpc>
            </a:pPr>
            <a:endParaRPr lang="en-GB" sz="700" b="1" kern="0" dirty="0">
              <a:effectLst/>
              <a:cs typeface="Arial" panose="020B0604020202020204" pitchFamily="34" charset="0"/>
            </a:endParaRPr>
          </a:p>
          <a:p>
            <a:pPr algn="just">
              <a:lnSpc>
                <a:spcPct val="100000"/>
              </a:lnSpc>
            </a:pPr>
            <a:r>
              <a:rPr lang="en-GB" sz="1400" b="1" kern="0" dirty="0">
                <a:effectLst/>
                <a:cs typeface="Arial" panose="020B0604020202020204" pitchFamily="34" charset="0"/>
              </a:rPr>
              <a:t>Late Arrivals</a:t>
            </a:r>
          </a:p>
          <a:p>
            <a:pPr>
              <a:lnSpc>
                <a:spcPct val="100000"/>
              </a:lnSpc>
            </a:pPr>
            <a:r>
              <a:rPr lang="en-GB" sz="1400" dirty="0">
                <a:effectLst/>
                <a:ea typeface="Times New Roman" panose="02020603050405020304" pitchFamily="18" charset="0"/>
                <a:cs typeface="Arial" panose="020B0604020202020204" pitchFamily="34" charset="0"/>
              </a:rPr>
              <a:t>It is essential that the timetable is strictly adhered to. Once the test process has started there can be strictly no interruptions.  </a:t>
            </a:r>
          </a:p>
          <a:p>
            <a:pPr>
              <a:lnSpc>
                <a:spcPct val="100000"/>
              </a:lnSpc>
            </a:pPr>
            <a:r>
              <a:rPr lang="en-GB" sz="1400" dirty="0">
                <a:effectLst/>
                <a:ea typeface="Times New Roman" panose="02020603050405020304" pitchFamily="18" charset="0"/>
                <a:cs typeface="Arial" panose="020B0604020202020204" pitchFamily="34" charset="0"/>
              </a:rPr>
              <a:t>If your child is late for test registration you will not be allowed to sit the test.  </a:t>
            </a:r>
          </a:p>
        </p:txBody>
      </p:sp>
      <p:sp>
        <p:nvSpPr>
          <p:cNvPr id="14344" name="Rectangle 8"/>
          <p:cNvSpPr>
            <a:spLocks noChangeArrowheads="1"/>
          </p:cNvSpPr>
          <p:nvPr/>
        </p:nvSpPr>
        <p:spPr bwMode="auto">
          <a:xfrm>
            <a:off x="1392015" y="166344"/>
            <a:ext cx="6078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b="1">
                <a:cs typeface="Arial" pitchFamily="34" charset="0"/>
              </a:rPr>
              <a:t>When and where is the Medway Test being held?</a:t>
            </a:r>
          </a:p>
        </p:txBody>
      </p:sp>
      <p:sp>
        <p:nvSpPr>
          <p:cNvPr id="2" name="Rounded Rectangle 1"/>
          <p:cNvSpPr/>
          <p:nvPr/>
        </p:nvSpPr>
        <p:spPr>
          <a:xfrm>
            <a:off x="1208054" y="5733674"/>
            <a:ext cx="6727891" cy="717041"/>
          </a:xfrm>
          <a:prstGeom prst="roundRect">
            <a:avLst/>
          </a:prstGeom>
          <a:solidFill>
            <a:srgbClr val="FFC000">
              <a:alpha val="1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en-US" sz="1400" b="1" dirty="0">
                <a:solidFill>
                  <a:schemeClr val="tx1"/>
                </a:solidFill>
                <a:latin typeface="Arial" panose="020B0604020202020204" pitchFamily="34" charset="0"/>
                <a:cs typeface="Arial" panose="020B0604020202020204" pitchFamily="34" charset="0"/>
              </a:rPr>
              <a:t>NB: This is the only opportunity for your child to sit the Medway Test.</a:t>
            </a:r>
            <a:br>
              <a:rPr lang="en-GB" altLang="en-US" sz="1400" b="1" dirty="0">
                <a:solidFill>
                  <a:schemeClr val="tx1"/>
                </a:solidFill>
                <a:latin typeface="Arial" panose="020B0604020202020204" pitchFamily="34" charset="0"/>
                <a:cs typeface="Arial" panose="020B0604020202020204" pitchFamily="34" charset="0"/>
              </a:rPr>
            </a:br>
            <a:r>
              <a:rPr lang="en-GB" altLang="en-US" sz="1400" b="1" dirty="0">
                <a:solidFill>
                  <a:schemeClr val="tx1"/>
                </a:solidFill>
                <a:latin typeface="Arial" panose="020B0604020202020204" pitchFamily="34" charset="0"/>
                <a:cs typeface="Arial" panose="020B0604020202020204" pitchFamily="34" charset="0"/>
              </a:rPr>
              <a:t>There is no opportunity to register for or sit the Medway Test at a later date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3354"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Rectangle 7"/>
          <p:cNvSpPr>
            <a:spLocks noChangeArrowheads="1"/>
          </p:cNvSpPr>
          <p:nvPr/>
        </p:nvSpPr>
        <p:spPr bwMode="auto">
          <a:xfrm>
            <a:off x="1176812" y="174625"/>
            <a:ext cx="62706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b="1">
                <a:cs typeface="Arial" pitchFamily="34" charset="0"/>
              </a:rPr>
              <a:t>How do I register my child to sit the Medway Test?</a:t>
            </a:r>
          </a:p>
        </p:txBody>
      </p:sp>
      <p:sp>
        <p:nvSpPr>
          <p:cNvPr id="15368" name="Rectangle 8"/>
          <p:cNvSpPr>
            <a:spLocks noChangeArrowheads="1"/>
          </p:cNvSpPr>
          <p:nvPr/>
        </p:nvSpPr>
        <p:spPr bwMode="auto">
          <a:xfrm>
            <a:off x="1259631" y="692696"/>
            <a:ext cx="7728793"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spAutoFit/>
          </a:bodyPr>
          <a:lstStyle/>
          <a:p>
            <a:r>
              <a:rPr lang="en-GB" altLang="en-US" sz="1400">
                <a:cs typeface="Arial" pitchFamily="34" charset="0"/>
              </a:rPr>
              <a:t>Registration is open from 9am on Wednesday 1 June 2022 until 5pm on Thursday 30 June 2022.</a:t>
            </a:r>
          </a:p>
          <a:p>
            <a:r>
              <a:rPr lang="en-GB" altLang="en-US" sz="1400">
                <a:cs typeface="Arial" pitchFamily="34" charset="0"/>
              </a:rPr>
              <a:t>You can register your child online at: </a:t>
            </a:r>
            <a:br>
              <a:rPr lang="en-GB" altLang="en-US" sz="1400">
                <a:cs typeface="Arial" pitchFamily="34" charset="0"/>
              </a:rPr>
            </a:br>
            <a:br>
              <a:rPr lang="en-GB" altLang="en-US">
                <a:cs typeface="Arial" pitchFamily="34" charset="0"/>
              </a:rPr>
            </a:br>
            <a:r>
              <a:rPr lang="en-GB" altLang="en-US">
                <a:cs typeface="Arial" pitchFamily="34" charset="0"/>
              </a:rPr>
              <a:t>	</a:t>
            </a:r>
            <a:r>
              <a:rPr lang="en-GB" altLang="en-US" sz="1800" b="1">
                <a:solidFill>
                  <a:srgbClr val="0000CC"/>
                </a:solidFill>
                <a:cs typeface="Arial" pitchFamily="34" charset="0"/>
              </a:rPr>
              <a:t>www.medway.gov.uk/onlineadmissions</a:t>
            </a:r>
          </a:p>
          <a:p>
            <a:r>
              <a:rPr lang="en-GB" altLang="en-US" sz="1400">
                <a:cs typeface="Arial" pitchFamily="34" charset="0"/>
              </a:rPr>
              <a:t>or</a:t>
            </a:r>
          </a:p>
          <a:p>
            <a:r>
              <a:rPr lang="en-GB" altLang="en-US" sz="1400">
                <a:cs typeface="Arial" pitchFamily="34" charset="0"/>
              </a:rPr>
              <a:t>Please contact </a:t>
            </a:r>
            <a:r>
              <a:rPr lang="en-GB" altLang="en-US" sz="1400">
                <a:solidFill>
                  <a:schemeClr val="accent6"/>
                </a:solidFill>
                <a:cs typeface="Arial" pitchFamily="34" charset="0"/>
                <a:hlinkClick r:id="rId3">
                  <a:extLst>
                    <a:ext uri="{A12FA001-AC4F-418D-AE19-62706E023703}">
                      <ahyp:hlinkClr xmlns:ahyp="http://schemas.microsoft.com/office/drawing/2018/hyperlinkcolor" val="tx"/>
                    </a:ext>
                  </a:extLst>
                </a:hlinkClick>
              </a:rPr>
              <a:t>medwaytest@medway.gov.uk</a:t>
            </a:r>
            <a:r>
              <a:rPr lang="en-GB" altLang="en-US" sz="1400">
                <a:solidFill>
                  <a:schemeClr val="accent6"/>
                </a:solidFill>
                <a:cs typeface="Arial" pitchFamily="34" charset="0"/>
              </a:rPr>
              <a:t> </a:t>
            </a:r>
            <a:r>
              <a:rPr lang="en-GB" altLang="en-US" sz="1400">
                <a:cs typeface="Arial" pitchFamily="34" charset="0"/>
              </a:rPr>
              <a:t>or call us on 01634 331110 if you require a paper registration form. Completed paper forms must be returned to the School Services by the closing date. We do not acknowledge receipt of paper forms.</a:t>
            </a:r>
          </a:p>
          <a:p>
            <a:br>
              <a:rPr lang="en-GB" altLang="en-US">
                <a:cs typeface="Arial" pitchFamily="34" charset="0"/>
              </a:rPr>
            </a:br>
            <a:r>
              <a:rPr lang="en-GB" altLang="en-US" sz="2000" b="1">
                <a:cs typeface="Arial" pitchFamily="34" charset="0"/>
              </a:rPr>
              <a:t>I live outside of Medway, how do I register?</a:t>
            </a:r>
          </a:p>
          <a:p>
            <a:r>
              <a:rPr lang="en-GB" altLang="en-US" sz="1400">
                <a:cs typeface="Arial" pitchFamily="34" charset="0"/>
              </a:rPr>
              <a:t>If you live in another authority but wish your child to sit the Medway Test, then you can register your child in either of the ways mentioned above. </a:t>
            </a:r>
          </a:p>
          <a:p>
            <a:r>
              <a:rPr lang="en-GB" altLang="en-US" sz="2000" b="1">
                <a:cs typeface="Arial" pitchFamily="34" charset="0"/>
              </a:rPr>
              <a:t>I live in Medway, but want my child to sit a grammar test in another area. What do I do?</a:t>
            </a:r>
          </a:p>
          <a:p>
            <a:pPr eaLnBrk="1" hangingPunct="1">
              <a:lnSpc>
                <a:spcPct val="100000"/>
              </a:lnSpc>
              <a:buFontTx/>
              <a:buNone/>
            </a:pPr>
            <a:r>
              <a:rPr lang="en-GB" altLang="en-US" sz="1400">
                <a:cs typeface="Arial" pitchFamily="34" charset="0"/>
              </a:rPr>
              <a:t>You must contact the local authority concerned to find out how and when to register for their test.</a:t>
            </a:r>
          </a:p>
          <a:p>
            <a:pPr eaLnBrk="1" hangingPunct="1">
              <a:lnSpc>
                <a:spcPct val="100000"/>
              </a:lnSpc>
              <a:buFontTx/>
              <a:buNone/>
            </a:pPr>
            <a:r>
              <a:rPr lang="en-GB" altLang="en-US" sz="1400">
                <a:cs typeface="Arial" pitchFamily="34" charset="0"/>
              </a:rPr>
              <a:t> </a:t>
            </a:r>
            <a:endParaRPr lang="en-GB" altLang="en-US" sz="1800"/>
          </a:p>
          <a:p>
            <a:r>
              <a:rPr lang="en-GB" altLang="en-US" sz="1400">
                <a:cs typeface="Arial" pitchFamily="34" charset="0"/>
              </a:rPr>
              <a:t>After you have registered, we will send you an invitation nearer the time of the test confirming when and where your child is due to be tested and giving you information about the test day.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E17C8298-DBB3-4F25-A48E-F62769D4A770" descr="575BD9E7-6518-4C94-8BFB-A863076209EE@medway"/>
          <p:cNvPicPr>
            <a:picLocks noChangeAspect="1" noChangeArrowheads="1"/>
          </p:cNvPicPr>
          <p:nvPr/>
        </p:nvPicPr>
        <p:blipFill>
          <a:blip r:embed="rId2" cstate="print">
            <a:extLst>
              <a:ext uri="{28A0092B-C50C-407E-A947-70E740481C1C}">
                <a14:useLocalDpi xmlns:a14="http://schemas.microsoft.com/office/drawing/2010/main" val="0"/>
              </a:ext>
            </a:extLst>
          </a:blip>
          <a:srcRect l="7707" t="5997" r="3065" b="4492"/>
          <a:stretch>
            <a:fillRect/>
          </a:stretch>
        </p:blipFill>
        <p:spPr bwMode="auto">
          <a:xfrm>
            <a:off x="0" y="0"/>
            <a:ext cx="11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Rectangle 2"/>
          <p:cNvSpPr>
            <a:spLocks noChangeArrowheads="1"/>
          </p:cNvSpPr>
          <p:nvPr/>
        </p:nvSpPr>
        <p:spPr bwMode="auto">
          <a:xfrm>
            <a:off x="2057400" y="762000"/>
            <a:ext cx="6629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100000"/>
              </a:lnSpc>
              <a:buFontTx/>
              <a:buNone/>
            </a:pPr>
            <a:endParaRPr lang="en-GB" altLang="en-US" sz="2000"/>
          </a:p>
        </p:txBody>
      </p:sp>
      <p:sp>
        <p:nvSpPr>
          <p:cNvPr id="17417" name="Rectangle 9"/>
          <p:cNvSpPr>
            <a:spLocks noChangeArrowheads="1"/>
          </p:cNvSpPr>
          <p:nvPr/>
        </p:nvSpPr>
        <p:spPr bwMode="auto">
          <a:xfrm>
            <a:off x="1235841" y="269557"/>
            <a:ext cx="773912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spAutoFit/>
          </a:bodyPr>
          <a:lstStyle/>
          <a:p>
            <a:pPr algn="ctr">
              <a:spcBef>
                <a:spcPct val="20000"/>
              </a:spcBef>
            </a:pPr>
            <a:r>
              <a:rPr lang="en-GB" altLang="en-US" sz="2000" b="1">
                <a:cs typeface="Arial" pitchFamily="34" charset="0"/>
              </a:rPr>
              <a:t>My child has an Education, Health and Care Plan (EHCP).</a:t>
            </a:r>
          </a:p>
          <a:p>
            <a:pPr algn="ctr">
              <a:spcBef>
                <a:spcPct val="20000"/>
              </a:spcBef>
            </a:pPr>
            <a:r>
              <a:rPr lang="en-GB" altLang="en-US" sz="2000" b="1">
                <a:cs typeface="Arial" pitchFamily="34" charset="0"/>
              </a:rPr>
              <a:t>Can they sit the Medway Test?</a:t>
            </a:r>
          </a:p>
        </p:txBody>
      </p:sp>
      <p:sp>
        <p:nvSpPr>
          <p:cNvPr id="17418" name="Rectangle 10"/>
          <p:cNvSpPr>
            <a:spLocks noChangeArrowheads="1"/>
          </p:cNvSpPr>
          <p:nvPr/>
        </p:nvSpPr>
        <p:spPr bwMode="auto">
          <a:xfrm>
            <a:off x="1183032" y="1524000"/>
            <a:ext cx="7812151" cy="362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buFont typeface="Arial" panose="020B0604020202020204" pitchFamily="34" charset="0"/>
              <a:buChar char="•"/>
            </a:pPr>
            <a:r>
              <a:rPr lang="en-GB" altLang="en-US" sz="1400">
                <a:cs typeface="Arial" pitchFamily="34" charset="0"/>
              </a:rPr>
              <a:t>The Medway Test is open to all children currently in Year 5 who wish to be considered for a Medway grammar school place</a:t>
            </a:r>
            <a:br>
              <a:rPr lang="en-GB" altLang="en-US" sz="1400">
                <a:cs typeface="Arial" pitchFamily="34" charset="0"/>
              </a:rPr>
            </a:br>
            <a:endParaRPr lang="en-GB" altLang="en-US" sz="1400">
              <a:cs typeface="Arial" pitchFamily="34" charset="0"/>
            </a:endParaRPr>
          </a:p>
          <a:p>
            <a:pPr marL="285750" indent="-285750">
              <a:buFont typeface="Arial" panose="020B0604020202020204" pitchFamily="34" charset="0"/>
              <a:buChar char="•"/>
            </a:pPr>
            <a:r>
              <a:rPr lang="en-GB" altLang="en-US" sz="1400">
                <a:cs typeface="Arial" pitchFamily="34" charset="0"/>
              </a:rPr>
              <a:t>You need to discuss with the SEN Team which schools you wish your child to be considered for</a:t>
            </a:r>
            <a:br>
              <a:rPr lang="en-GB" altLang="en-US" sz="1400">
                <a:cs typeface="Arial" pitchFamily="34" charset="0"/>
              </a:rPr>
            </a:br>
            <a:endParaRPr lang="en-GB" altLang="en-US" sz="1400">
              <a:cs typeface="Arial" pitchFamily="34" charset="0"/>
            </a:endParaRPr>
          </a:p>
          <a:p>
            <a:pPr marL="285750" indent="-285750">
              <a:buFont typeface="Arial" panose="020B0604020202020204" pitchFamily="34" charset="0"/>
              <a:buChar char="•"/>
            </a:pPr>
            <a:r>
              <a:rPr lang="en-GB" altLang="en-US" sz="1400">
                <a:cs typeface="Arial" pitchFamily="34" charset="0"/>
              </a:rPr>
              <a:t>If these include Medway grammar schools, then you need to ensure that your child is registered to sit the test</a:t>
            </a:r>
            <a:br>
              <a:rPr lang="en-GB" altLang="en-US" sz="1400">
                <a:cs typeface="Arial" pitchFamily="34" charset="0"/>
              </a:rPr>
            </a:br>
            <a:endParaRPr lang="en-GB" altLang="en-US" sz="1400">
              <a:cs typeface="Arial" pitchFamily="34" charset="0"/>
            </a:endParaRPr>
          </a:p>
          <a:p>
            <a:pPr marL="285750" indent="-285750">
              <a:buFont typeface="Arial" panose="020B0604020202020204" pitchFamily="34" charset="0"/>
              <a:buChar char="•"/>
            </a:pPr>
            <a:r>
              <a:rPr lang="en-GB" altLang="en-US" sz="1400">
                <a:cs typeface="Arial" pitchFamily="34" charset="0"/>
              </a:rPr>
              <a:t>Your child’s assessment decision will be taken into account when being considered for schools through the SEN processes </a:t>
            </a:r>
            <a:br>
              <a:rPr lang="en-GB" altLang="en-US" sz="1400">
                <a:cs typeface="Arial" pitchFamily="34" charset="0"/>
              </a:rPr>
            </a:br>
            <a:endParaRPr lang="en-GB" altLang="en-US" sz="1400">
              <a:cs typeface="Arial" pitchFamily="34" charset="0"/>
            </a:endParaRPr>
          </a:p>
          <a:p>
            <a:pPr marL="285750" indent="-285750">
              <a:buFont typeface="Arial" panose="020B0604020202020204" pitchFamily="34" charset="0"/>
              <a:buChar char="•"/>
            </a:pPr>
            <a:r>
              <a:rPr lang="en-GB" altLang="en-US" sz="1400">
                <a:cs typeface="Arial" pitchFamily="34" charset="0"/>
              </a:rPr>
              <a:t>If you have any questions about the SEN processes, please contact the Medway SEN team on:</a:t>
            </a:r>
            <a:br>
              <a:rPr lang="en-GB" altLang="en-US" sz="1400">
                <a:cs typeface="Arial" pitchFamily="34" charset="0"/>
              </a:rPr>
            </a:br>
            <a:br>
              <a:rPr lang="en-GB" altLang="en-US" sz="1400">
                <a:cs typeface="Arial" pitchFamily="34" charset="0"/>
              </a:rPr>
            </a:br>
            <a:r>
              <a:rPr lang="en-GB" altLang="en-US" sz="1400">
                <a:cs typeface="Arial" pitchFamily="34" charset="0"/>
              </a:rPr>
              <a:t>	</a:t>
            </a:r>
            <a:r>
              <a:rPr lang="en-GB" altLang="en-US" sz="1400" u="sng">
                <a:solidFill>
                  <a:srgbClr val="0000CC"/>
                </a:solidFill>
                <a:cs typeface="Arial" pitchFamily="34" charset="0"/>
              </a:rPr>
              <a:t>seneducationteam@medway.gov.uk</a:t>
            </a:r>
            <a:endParaRPr lang="en-GB" altLang="en-US" sz="1400" u="sng">
              <a:cs typeface="Arial"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4190</Words>
  <Application>Microsoft Office PowerPoint</Application>
  <PresentationFormat>On-screen Show (4:3)</PresentationFormat>
  <Paragraphs>272</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Arial Black</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Medway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Authorised User</dc:creator>
  <cp:lastModifiedBy>sandys, angie</cp:lastModifiedBy>
  <cp:revision>2</cp:revision>
  <cp:lastPrinted>2019-04-24T08:47:22Z</cp:lastPrinted>
  <dcterms:created xsi:type="dcterms:W3CDTF">2016-05-20T12:43:58Z</dcterms:created>
  <dcterms:modified xsi:type="dcterms:W3CDTF">2022-05-09T07:47:39Z</dcterms:modified>
</cp:coreProperties>
</file>