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9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8" r:id="rId8"/>
    <p:sldId id="269" r:id="rId9"/>
    <p:sldId id="272" r:id="rId10"/>
    <p:sldId id="273" r:id="rId11"/>
    <p:sldId id="270" r:id="rId12"/>
    <p:sldId id="271" r:id="rId13"/>
    <p:sldId id="333" r:id="rId14"/>
    <p:sldId id="337" r:id="rId15"/>
    <p:sldId id="274" r:id="rId16"/>
    <p:sldId id="338" r:id="rId17"/>
    <p:sldId id="275" r:id="rId18"/>
    <p:sldId id="290" r:id="rId19"/>
    <p:sldId id="288" r:id="rId20"/>
    <p:sldId id="289" r:id="rId21"/>
    <p:sldId id="321" r:id="rId22"/>
    <p:sldId id="293" r:id="rId23"/>
    <p:sldId id="309" r:id="rId24"/>
    <p:sldId id="294" r:id="rId25"/>
    <p:sldId id="297" r:id="rId26"/>
    <p:sldId id="295" r:id="rId27"/>
    <p:sldId id="283" r:id="rId28"/>
    <p:sldId id="298" r:id="rId29"/>
    <p:sldId id="284" r:id="rId30"/>
    <p:sldId id="285" r:id="rId31"/>
    <p:sldId id="287" r:id="rId32"/>
    <p:sldId id="299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12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E7BCC155-A77E-4409-88A9-1593D0AE2725}" type="datetimeFigureOut">
              <a:rPr lang="en-GB" smtClean="0"/>
              <a:t>31/03/2022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F29657E4-07D5-436D-9907-61422E8B0F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2838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CC155-A77E-4409-88A9-1593D0AE2725}" type="datetimeFigureOut">
              <a:rPr lang="en-GB" smtClean="0"/>
              <a:t>31/03/2022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657E4-07D5-436D-9907-61422E8B0F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0895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7BCC155-A77E-4409-88A9-1593D0AE2725}" type="datetimeFigureOut">
              <a:rPr lang="en-GB" smtClean="0"/>
              <a:t>31/03/2022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29657E4-07D5-436D-9907-61422E8B0F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25447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7BCC155-A77E-4409-88A9-1593D0AE2725}" type="datetimeFigureOut">
              <a:rPr lang="en-GB" smtClean="0"/>
              <a:t>31/03/2022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29657E4-07D5-436D-9907-61422E8B0F45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753407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7BCC155-A77E-4409-88A9-1593D0AE2725}" type="datetimeFigureOut">
              <a:rPr lang="en-GB" smtClean="0"/>
              <a:t>31/03/2022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29657E4-07D5-436D-9907-61422E8B0F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76460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CC155-A77E-4409-88A9-1593D0AE2725}" type="datetimeFigureOut">
              <a:rPr lang="en-GB" smtClean="0"/>
              <a:t>31/03/2022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657E4-07D5-436D-9907-61422E8B0F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11155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CC155-A77E-4409-88A9-1593D0AE2725}" type="datetimeFigureOut">
              <a:rPr lang="en-GB" smtClean="0"/>
              <a:t>31/03/2022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657E4-07D5-436D-9907-61422E8B0F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95513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CC155-A77E-4409-88A9-1593D0AE2725}" type="datetimeFigureOut">
              <a:rPr lang="en-GB" smtClean="0"/>
              <a:t>31/03/2022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657E4-07D5-436D-9907-61422E8B0F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824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7BCC155-A77E-4409-88A9-1593D0AE2725}" type="datetimeFigureOut">
              <a:rPr lang="en-GB" smtClean="0"/>
              <a:t>31/03/2022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29657E4-07D5-436D-9907-61422E8B0F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2013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CC155-A77E-4409-88A9-1593D0AE2725}" type="datetimeFigureOut">
              <a:rPr lang="en-GB" smtClean="0"/>
              <a:t>31/03/2022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657E4-07D5-436D-9907-61422E8B0F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0469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7BCC155-A77E-4409-88A9-1593D0AE2725}" type="datetimeFigureOut">
              <a:rPr lang="en-GB" smtClean="0"/>
              <a:t>31/03/2022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29657E4-07D5-436D-9907-61422E8B0F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1068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CC155-A77E-4409-88A9-1593D0AE2725}" type="datetimeFigureOut">
              <a:rPr lang="en-GB" smtClean="0"/>
              <a:t>31/03/2022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657E4-07D5-436D-9907-61422E8B0F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883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CC155-A77E-4409-88A9-1593D0AE2725}" type="datetimeFigureOut">
              <a:rPr lang="en-GB" smtClean="0"/>
              <a:t>31/03/2022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657E4-07D5-436D-9907-61422E8B0F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1448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CC155-A77E-4409-88A9-1593D0AE2725}" type="datetimeFigureOut">
              <a:rPr lang="en-GB" smtClean="0"/>
              <a:t>31/03/2022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657E4-07D5-436D-9907-61422E8B0F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4371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CC155-A77E-4409-88A9-1593D0AE2725}" type="datetimeFigureOut">
              <a:rPr lang="en-GB" smtClean="0"/>
              <a:t>31/03/2022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657E4-07D5-436D-9907-61422E8B0F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0966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CC155-A77E-4409-88A9-1593D0AE2725}" type="datetimeFigureOut">
              <a:rPr lang="en-GB" smtClean="0"/>
              <a:t>31/03/2022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657E4-07D5-436D-9907-61422E8B0F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996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CC155-A77E-4409-88A9-1593D0AE2725}" type="datetimeFigureOut">
              <a:rPr lang="en-GB" smtClean="0"/>
              <a:t>31/03/2022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657E4-07D5-436D-9907-61422E8B0F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0165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BCC155-A77E-4409-88A9-1593D0AE2725}" type="datetimeFigureOut">
              <a:rPr lang="en-GB" smtClean="0"/>
              <a:t>31/03/2022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657E4-07D5-436D-9907-61422E8B0F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5236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  <p:sldLayoutId id="2147483842" r:id="rId13"/>
    <p:sldLayoutId id="2147483843" r:id="rId14"/>
    <p:sldLayoutId id="2147483844" r:id="rId15"/>
    <p:sldLayoutId id="2147483845" r:id="rId16"/>
    <p:sldLayoutId id="2147483846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slide" Target="slide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7DE0D-D961-4869-BD46-647E8ED4B2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/>
              <a:t>Welcome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2C08CF-8938-467C-9D96-C1E2E63CBF9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End of Key Stage One Assessments</a:t>
            </a:r>
          </a:p>
        </p:txBody>
      </p:sp>
    </p:spTree>
    <p:extLst>
      <p:ext uri="{BB962C8B-B14F-4D97-AF65-F5344CB8AC3E}">
        <p14:creationId xmlns:p14="http://schemas.microsoft.com/office/powerpoint/2010/main" val="30752795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B5AA43A0-C193-438E-9384-8EFEACDF4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7390" y="299163"/>
            <a:ext cx="8229600" cy="793750"/>
          </a:xfrm>
        </p:spPr>
        <p:txBody>
          <a:bodyPr>
            <a:normAutofit/>
          </a:bodyPr>
          <a:lstStyle/>
          <a:p>
            <a:r>
              <a:rPr lang="en-GB" altLang="en-US" b="1" dirty="0"/>
              <a:t>Maths Reasoning Test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F723808-A957-4855-9C88-369EBB83B5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1133" y="1341439"/>
            <a:ext cx="9721049" cy="5400675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Font typeface="Wingdings 2" panose="05020102010507070707" pitchFamily="18" charset="2"/>
              <a:buBlip>
                <a:blip r:embed="rId2"/>
              </a:buBlip>
              <a:defRPr/>
            </a:pPr>
            <a:r>
              <a:rPr lang="en-GB" dirty="0">
                <a:latin typeface="SassoonPrimaryInfant" pitchFamily="2" charset="0"/>
              </a:rPr>
              <a:t>35 minutes approximately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en-GB" dirty="0">
                <a:latin typeface="SassoonPrimaryInfant" pitchFamily="2" charset="0"/>
              </a:rPr>
              <a:t>35 marks </a:t>
            </a:r>
          </a:p>
          <a:p>
            <a:pPr>
              <a:buFont typeface="Wingdings" pitchFamily="2" charset="2"/>
              <a:buChar char="ü"/>
              <a:defRPr/>
            </a:pPr>
            <a:endParaRPr lang="en-GB" sz="1050" dirty="0">
              <a:latin typeface="SassoonPrimaryInfant" pitchFamily="2" charset="0"/>
            </a:endParaRPr>
          </a:p>
          <a:p>
            <a:pPr marL="0" indent="0">
              <a:buNone/>
              <a:defRPr/>
            </a:pPr>
            <a:endParaRPr lang="en-GB" sz="1050" dirty="0">
              <a:latin typeface="SassoonPrimaryInfant" pitchFamily="2" charset="0"/>
            </a:endParaRPr>
          </a:p>
          <a:p>
            <a:pPr marL="0" indent="0">
              <a:buNone/>
              <a:defRPr/>
            </a:pPr>
            <a:r>
              <a:rPr lang="en-GB" sz="2400" dirty="0">
                <a:latin typeface="SassoonPrimaryInfant" pitchFamily="2" charset="0"/>
              </a:rPr>
              <a:t>Each question comes with a context</a:t>
            </a:r>
          </a:p>
          <a:p>
            <a:pPr marL="0" indent="0">
              <a:buNone/>
              <a:defRPr/>
            </a:pPr>
            <a:r>
              <a:rPr lang="en-GB" sz="2400" dirty="0">
                <a:latin typeface="SassoonPrimaryInfant" pitchFamily="2" charset="0"/>
              </a:rPr>
              <a:t>and a drawing or diagram.</a:t>
            </a:r>
          </a:p>
          <a:p>
            <a:pPr marL="0" indent="0">
              <a:buNone/>
              <a:defRPr/>
            </a:pPr>
            <a:r>
              <a:rPr lang="en-GB" sz="2400" dirty="0">
                <a:latin typeface="SassoonPrimaryInfant" pitchFamily="2" charset="0"/>
              </a:rPr>
              <a:t>Questions require either a tick in a </a:t>
            </a:r>
          </a:p>
          <a:p>
            <a:pPr marL="0" indent="0">
              <a:buNone/>
              <a:defRPr/>
            </a:pPr>
            <a:r>
              <a:rPr lang="en-GB" sz="2400" dirty="0">
                <a:latin typeface="SassoonPrimaryInfant" pitchFamily="2" charset="0"/>
              </a:rPr>
              <a:t>box, write a short answer or select</a:t>
            </a:r>
          </a:p>
          <a:p>
            <a:pPr marL="0" indent="0">
              <a:buNone/>
              <a:defRPr/>
            </a:pPr>
            <a:r>
              <a:rPr lang="en-GB" sz="2400" dirty="0">
                <a:latin typeface="SassoonPrimaryInfant" pitchFamily="2" charset="0"/>
              </a:rPr>
              <a:t>an answer. </a:t>
            </a:r>
          </a:p>
          <a:p>
            <a:pPr marL="0" indent="0">
              <a:buNone/>
              <a:defRPr/>
            </a:pPr>
            <a:r>
              <a:rPr lang="en-GB" sz="2400" dirty="0">
                <a:latin typeface="SassoonPrimaryInfant" pitchFamily="2" charset="0"/>
              </a:rPr>
              <a:t>Later questions will require children</a:t>
            </a:r>
          </a:p>
          <a:p>
            <a:pPr marL="0" indent="0">
              <a:buNone/>
              <a:defRPr/>
            </a:pPr>
            <a:r>
              <a:rPr lang="en-GB" sz="2400" dirty="0">
                <a:latin typeface="SassoonPrimaryInfant" pitchFamily="2" charset="0"/>
              </a:rPr>
              <a:t>to show how they would work out</a:t>
            </a:r>
          </a:p>
          <a:p>
            <a:pPr marL="0" indent="0">
              <a:buNone/>
              <a:defRPr/>
            </a:pPr>
            <a:r>
              <a:rPr lang="en-GB" sz="2400" dirty="0">
                <a:latin typeface="SassoonPrimaryInfant" pitchFamily="2" charset="0"/>
              </a:rPr>
              <a:t>an answer. </a:t>
            </a:r>
          </a:p>
          <a:p>
            <a:pPr marL="0" indent="0">
              <a:buNone/>
              <a:defRPr/>
            </a:pPr>
            <a:endParaRPr lang="en-GB" sz="1050" dirty="0">
              <a:latin typeface="SassoonPrimaryInfant" pitchFamily="2" charset="0"/>
            </a:endParaRPr>
          </a:p>
        </p:txBody>
      </p:sp>
      <p:pic>
        <p:nvPicPr>
          <p:cNvPr id="15364" name="Picture 1">
            <a:extLst>
              <a:ext uri="{FF2B5EF4-FFF2-40B4-BE49-F238E27FC236}">
                <a16:creationId xmlns:a16="http://schemas.microsoft.com/office/drawing/2014/main" id="{A06D4608-9150-4729-8243-D634B41065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490" y="1092913"/>
            <a:ext cx="3318937" cy="4423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2">
            <a:extLst>
              <a:ext uri="{FF2B5EF4-FFF2-40B4-BE49-F238E27FC236}">
                <a16:creationId xmlns:a16="http://schemas.microsoft.com/office/drawing/2014/main" id="{346535C6-8C80-4912-9005-E8B8A6A3F7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7541" y="3009847"/>
            <a:ext cx="3760070" cy="5013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itle 1">
            <a:extLst>
              <a:ext uri="{FF2B5EF4-FFF2-40B4-BE49-F238E27FC236}">
                <a16:creationId xmlns:a16="http://schemas.microsoft.com/office/drawing/2014/main" id="{9C4AAE61-3D9B-40C8-AC6F-D7191A9A5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3932" y="461965"/>
            <a:ext cx="8229600" cy="793750"/>
          </a:xfrm>
        </p:spPr>
        <p:txBody>
          <a:bodyPr>
            <a:normAutofit/>
          </a:bodyPr>
          <a:lstStyle/>
          <a:p>
            <a:r>
              <a:rPr lang="en-GB" altLang="en-US" b="1" dirty="0"/>
              <a:t>Spelling Test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6E8CE03-56D4-4BC4-8895-37F9B45E30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0113" y="1341439"/>
            <a:ext cx="9889724" cy="5400675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Font typeface="Wingdings 2" panose="05020102010507070707" pitchFamily="18" charset="2"/>
              <a:buBlip>
                <a:blip r:embed="rId2"/>
              </a:buBlip>
              <a:defRPr/>
            </a:pPr>
            <a:r>
              <a:rPr lang="en-GB" dirty="0">
                <a:latin typeface="SassoonPrimaryInfant" pitchFamily="2" charset="0"/>
              </a:rPr>
              <a:t>15 minutes approximately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en-GB" dirty="0">
                <a:latin typeface="SassoonPrimaryInfant" pitchFamily="2" charset="0"/>
              </a:rPr>
              <a:t>20 marks </a:t>
            </a:r>
          </a:p>
          <a:p>
            <a:pPr marL="0" indent="0">
              <a:buNone/>
              <a:defRPr/>
            </a:pPr>
            <a:endParaRPr lang="en-GB" sz="1200" dirty="0">
              <a:latin typeface="SassoonPrimaryInfant" pitchFamily="2" charset="0"/>
            </a:endParaRPr>
          </a:p>
          <a:p>
            <a:pPr marL="0" indent="0">
              <a:buNone/>
              <a:defRPr/>
            </a:pPr>
            <a:r>
              <a:rPr lang="en-GB" dirty="0">
                <a:latin typeface="SassoonPrimaryInfant" pitchFamily="2" charset="0"/>
              </a:rPr>
              <a:t>20 words from KS1 curriculum.</a:t>
            </a:r>
          </a:p>
          <a:p>
            <a:pPr marL="0" indent="0">
              <a:buNone/>
              <a:defRPr/>
            </a:pPr>
            <a:r>
              <a:rPr lang="en-GB" dirty="0">
                <a:latin typeface="SassoonPrimaryInfant" pitchFamily="2" charset="0"/>
              </a:rPr>
              <a:t>Read as part of a sentence.</a:t>
            </a:r>
          </a:p>
          <a:p>
            <a:pPr marL="0" indent="0">
              <a:buNone/>
              <a:defRPr/>
            </a:pPr>
            <a:r>
              <a:rPr lang="en-GB" dirty="0">
                <a:latin typeface="SassoonPrimaryInfant" pitchFamily="2" charset="0"/>
              </a:rPr>
              <a:t>Words get harder as test goes along.</a:t>
            </a:r>
          </a:p>
          <a:p>
            <a:pPr marL="0" indent="0">
              <a:buNone/>
              <a:defRPr/>
            </a:pPr>
            <a:r>
              <a:rPr lang="en-GB" dirty="0">
                <a:latin typeface="SassoonPrimaryInfant" pitchFamily="2" charset="0"/>
              </a:rPr>
              <a:t>Easier ones to start following </a:t>
            </a:r>
          </a:p>
          <a:p>
            <a:pPr marL="0" indent="0">
              <a:buNone/>
              <a:defRPr/>
            </a:pPr>
            <a:r>
              <a:rPr lang="en-GB" dirty="0">
                <a:latin typeface="SassoonPrimaryInfant" pitchFamily="2" charset="0"/>
              </a:rPr>
              <a:t>spelling patterns.</a:t>
            </a:r>
          </a:p>
          <a:p>
            <a:pPr marL="0" indent="0">
              <a:buNone/>
              <a:defRPr/>
            </a:pPr>
            <a:r>
              <a:rPr lang="en-GB" dirty="0">
                <a:latin typeface="SassoonPrimaryInfant" pitchFamily="2" charset="0"/>
              </a:rPr>
              <a:t>Harder ones require children to</a:t>
            </a:r>
          </a:p>
          <a:p>
            <a:pPr marL="0" indent="0">
              <a:buNone/>
              <a:defRPr/>
            </a:pPr>
            <a:r>
              <a:rPr lang="en-GB" dirty="0">
                <a:latin typeface="SassoonPrimaryInfant" pitchFamily="2" charset="0"/>
              </a:rPr>
              <a:t>know spelling rules such as the plural</a:t>
            </a:r>
          </a:p>
          <a:p>
            <a:pPr marL="0" indent="0">
              <a:buNone/>
              <a:defRPr/>
            </a:pPr>
            <a:r>
              <a:rPr lang="en-GB" dirty="0">
                <a:latin typeface="SassoonPrimaryInfant" pitchFamily="2" charset="0"/>
              </a:rPr>
              <a:t> of teddy is teddies – take off y and </a:t>
            </a:r>
          </a:p>
          <a:p>
            <a:pPr marL="0" indent="0">
              <a:buNone/>
              <a:defRPr/>
            </a:pPr>
            <a:r>
              <a:rPr lang="en-GB" dirty="0">
                <a:latin typeface="SassoonPrimaryInfant" pitchFamily="2" charset="0"/>
              </a:rPr>
              <a:t>add –</a:t>
            </a:r>
            <a:r>
              <a:rPr lang="en-GB" dirty="0" err="1">
                <a:latin typeface="SassoonPrimaryInfant" pitchFamily="2" charset="0"/>
              </a:rPr>
              <a:t>ies</a:t>
            </a:r>
            <a:r>
              <a:rPr lang="en-GB" dirty="0">
                <a:latin typeface="SassoonPrimaryInfant" pitchFamily="2" charset="0"/>
              </a:rPr>
              <a:t> ending.</a:t>
            </a:r>
          </a:p>
          <a:p>
            <a:pPr marL="0" indent="0">
              <a:buNone/>
              <a:defRPr/>
            </a:pPr>
            <a:endParaRPr lang="en-GB" sz="1050" dirty="0">
              <a:latin typeface="SassoonPrimaryInfant" pitchFamily="2" charset="0"/>
            </a:endParaRPr>
          </a:p>
          <a:p>
            <a:pPr marL="0" indent="0">
              <a:buNone/>
              <a:defRPr/>
            </a:pPr>
            <a:endParaRPr lang="en-GB" sz="1050" dirty="0">
              <a:latin typeface="SassoonPrimaryInfant" pitchFamily="2" charset="0"/>
            </a:endParaRPr>
          </a:p>
          <a:p>
            <a:pPr marL="0" indent="0">
              <a:buNone/>
              <a:defRPr/>
            </a:pPr>
            <a:endParaRPr lang="en-GB" sz="1050" dirty="0">
              <a:latin typeface="SassoonPrimaryInfant" pitchFamily="2" charset="0"/>
            </a:endParaRPr>
          </a:p>
        </p:txBody>
      </p:sp>
      <p:pic>
        <p:nvPicPr>
          <p:cNvPr id="16388" name="Picture 1">
            <a:extLst>
              <a:ext uri="{FF2B5EF4-FFF2-40B4-BE49-F238E27FC236}">
                <a16:creationId xmlns:a16="http://schemas.microsoft.com/office/drawing/2014/main" id="{46793FE0-2CD2-44DC-A4DD-763703B2CF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8732" y="1512887"/>
            <a:ext cx="3597275" cy="479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7D91AE96-7DF2-4BB8-BC3F-4EDB625D2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997" y="370167"/>
            <a:ext cx="8229600" cy="795337"/>
          </a:xfrm>
        </p:spPr>
        <p:txBody>
          <a:bodyPr>
            <a:normAutofit/>
          </a:bodyPr>
          <a:lstStyle/>
          <a:p>
            <a:r>
              <a:rPr lang="en-GB" altLang="en-US" b="1" dirty="0">
                <a:latin typeface="SassoonPrimaryInfant" pitchFamily="2" charset="0"/>
              </a:rPr>
              <a:t>Grammar &amp; Punctuation Test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0270F60-91A3-4936-966C-559DDD3E91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8789" y="1168400"/>
            <a:ext cx="9623394" cy="5689600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>
              <a:buFont typeface="Wingdings 2" panose="05020102010507070707" pitchFamily="18" charset="2"/>
              <a:buBlip>
                <a:blip r:embed="rId2"/>
              </a:buBlip>
              <a:defRPr/>
            </a:pPr>
            <a:r>
              <a:rPr lang="en-GB" sz="2000" dirty="0">
                <a:latin typeface="SassoonPrimaryInfant" pitchFamily="2" charset="0"/>
              </a:rPr>
              <a:t>20 minutes approximately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en-GB" sz="2000" dirty="0">
                <a:latin typeface="SassoonPrimaryInfant" pitchFamily="2" charset="0"/>
              </a:rPr>
              <a:t>20 marks </a:t>
            </a:r>
          </a:p>
          <a:p>
            <a:pPr marL="0" indent="0">
              <a:buNone/>
              <a:defRPr/>
            </a:pPr>
            <a:endParaRPr lang="en-GB" sz="2000" dirty="0">
              <a:latin typeface="SassoonPrimaryInfant" pitchFamily="2" charset="0"/>
            </a:endParaRPr>
          </a:p>
          <a:p>
            <a:pPr marL="0" indent="0">
              <a:buNone/>
              <a:defRPr/>
            </a:pPr>
            <a:r>
              <a:rPr lang="en-GB" sz="2000" dirty="0">
                <a:latin typeface="SassoonPrimaryInfant" pitchFamily="2" charset="0"/>
              </a:rPr>
              <a:t>Tests various aspects of grammar </a:t>
            </a:r>
          </a:p>
          <a:p>
            <a:pPr marL="0" indent="0">
              <a:buNone/>
              <a:defRPr/>
            </a:pPr>
            <a:r>
              <a:rPr lang="en-GB" sz="2000" dirty="0">
                <a:latin typeface="SassoonPrimaryInfant" pitchFamily="2" charset="0"/>
              </a:rPr>
              <a:t>and punctuation.</a:t>
            </a:r>
          </a:p>
          <a:p>
            <a:pPr marL="0" indent="0">
              <a:buNone/>
              <a:defRPr/>
            </a:pPr>
            <a:r>
              <a:rPr lang="en-GB" sz="2000" dirty="0">
                <a:latin typeface="SassoonPrimaryInfant" pitchFamily="2" charset="0"/>
              </a:rPr>
              <a:t>Children knowing about verbs, nouns,</a:t>
            </a:r>
          </a:p>
          <a:p>
            <a:pPr marL="0" indent="0">
              <a:buNone/>
              <a:defRPr/>
            </a:pPr>
            <a:r>
              <a:rPr lang="en-GB" sz="2000" dirty="0">
                <a:latin typeface="SassoonPrimaryInfant" pitchFamily="2" charset="0"/>
              </a:rPr>
              <a:t>adjectives, adverbs.</a:t>
            </a:r>
          </a:p>
          <a:p>
            <a:pPr marL="0" indent="0">
              <a:buNone/>
              <a:defRPr/>
            </a:pPr>
            <a:r>
              <a:rPr lang="en-GB" sz="2000" dirty="0">
                <a:latin typeface="SassoonPrimaryInfant" pitchFamily="2" charset="0"/>
              </a:rPr>
              <a:t>Past and Present Tense.</a:t>
            </a:r>
          </a:p>
          <a:p>
            <a:pPr marL="0" indent="0">
              <a:buNone/>
              <a:defRPr/>
            </a:pPr>
            <a:r>
              <a:rPr lang="en-GB" sz="2000" dirty="0">
                <a:latin typeface="SassoonPrimaryInfant" pitchFamily="2" charset="0"/>
              </a:rPr>
              <a:t>Types of sentence – command, question,</a:t>
            </a:r>
          </a:p>
          <a:p>
            <a:pPr marL="0" indent="0">
              <a:buNone/>
              <a:defRPr/>
            </a:pPr>
            <a:r>
              <a:rPr lang="en-GB" sz="2000" dirty="0">
                <a:latin typeface="SassoonPrimaryInfant" pitchFamily="2" charset="0"/>
              </a:rPr>
              <a:t>exclamation, statement.</a:t>
            </a:r>
          </a:p>
          <a:p>
            <a:pPr marL="0" indent="0">
              <a:buNone/>
              <a:defRPr/>
            </a:pPr>
            <a:r>
              <a:rPr lang="en-GB" sz="2000" dirty="0">
                <a:latin typeface="SassoonPrimaryInfant" pitchFamily="2" charset="0"/>
              </a:rPr>
              <a:t>Using different types of punctuation correctly. </a:t>
            </a:r>
          </a:p>
          <a:p>
            <a:pPr marL="0" indent="0">
              <a:buNone/>
              <a:defRPr/>
            </a:pPr>
            <a:endParaRPr lang="en-GB" sz="2000" dirty="0">
              <a:latin typeface="SassoonPrimaryInfant" pitchFamily="2" charset="0"/>
            </a:endParaRPr>
          </a:p>
          <a:p>
            <a:pPr marL="0" indent="0">
              <a:buNone/>
              <a:defRPr/>
            </a:pPr>
            <a:r>
              <a:rPr lang="en-GB" sz="2000" dirty="0">
                <a:latin typeface="SassoonPrimaryInfant" pitchFamily="2" charset="0"/>
              </a:rPr>
              <a:t> </a:t>
            </a:r>
          </a:p>
          <a:p>
            <a:pPr marL="0" indent="0">
              <a:buNone/>
              <a:defRPr/>
            </a:pPr>
            <a:r>
              <a:rPr lang="en-GB" sz="2000" i="1" dirty="0">
                <a:latin typeface="SassoonPrimaryInfant" pitchFamily="2" charset="0"/>
              </a:rPr>
              <a:t>Combined score from spelling test and Grammar &amp; Punctuation tests </a:t>
            </a:r>
          </a:p>
          <a:p>
            <a:pPr marL="0" indent="0">
              <a:buNone/>
              <a:defRPr/>
            </a:pPr>
            <a:r>
              <a:rPr lang="en-GB" sz="2000" i="1" dirty="0">
                <a:latin typeface="SassoonPrimaryInfant" pitchFamily="2" charset="0"/>
              </a:rPr>
              <a:t>are used to aid teachers making a judgement on children’s writing. </a:t>
            </a:r>
          </a:p>
          <a:p>
            <a:pPr marL="0" indent="0">
              <a:buNone/>
              <a:defRPr/>
            </a:pPr>
            <a:endParaRPr lang="en-GB" sz="2000" dirty="0">
              <a:latin typeface="SassoonPrimaryInfant" pitchFamily="2" charset="0"/>
            </a:endParaRPr>
          </a:p>
          <a:p>
            <a:pPr marL="0" indent="0">
              <a:buNone/>
              <a:defRPr/>
            </a:pPr>
            <a:endParaRPr lang="en-GB" sz="2000" dirty="0">
              <a:latin typeface="SassoonPrimaryInfant" pitchFamily="2" charset="0"/>
            </a:endParaRPr>
          </a:p>
          <a:p>
            <a:pPr marL="0" indent="0">
              <a:buNone/>
              <a:defRPr/>
            </a:pPr>
            <a:endParaRPr lang="en-GB" sz="2000" dirty="0">
              <a:latin typeface="SassoonPrimaryInfant" pitchFamily="2" charset="0"/>
            </a:endParaRPr>
          </a:p>
        </p:txBody>
      </p:sp>
      <p:pic>
        <p:nvPicPr>
          <p:cNvPr id="17412" name="Picture 1">
            <a:extLst>
              <a:ext uri="{FF2B5EF4-FFF2-40B4-BE49-F238E27FC236}">
                <a16:creationId xmlns:a16="http://schemas.microsoft.com/office/drawing/2014/main" id="{9B7D3137-9A5B-4D3A-A26D-D76EE4C68C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427" y="1245402"/>
            <a:ext cx="3339395" cy="44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2">
            <a:extLst>
              <a:ext uri="{FF2B5EF4-FFF2-40B4-BE49-F238E27FC236}">
                <a16:creationId xmlns:a16="http://schemas.microsoft.com/office/drawing/2014/main" id="{27F64EE3-3A68-4D5E-A869-6157B2CC35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915" y="2598389"/>
            <a:ext cx="3194163" cy="425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itle 1">
            <a:extLst>
              <a:ext uri="{FF2B5EF4-FFF2-40B4-BE49-F238E27FC236}">
                <a16:creationId xmlns:a16="http://schemas.microsoft.com/office/drawing/2014/main" id="{21B9BE6D-27E7-45A0-B591-2DC2F5176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 dirty="0"/>
              <a:t>Writing</a:t>
            </a:r>
          </a:p>
        </p:txBody>
      </p:sp>
      <p:sp>
        <p:nvSpPr>
          <p:cNvPr id="21506" name="Content Placeholder 2">
            <a:extLst>
              <a:ext uri="{FF2B5EF4-FFF2-40B4-BE49-F238E27FC236}">
                <a16:creationId xmlns:a16="http://schemas.microsoft.com/office/drawing/2014/main" id="{6531FB39-0911-4B90-94E6-7571936A4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8351" y="2170113"/>
            <a:ext cx="7408863" cy="3986212"/>
          </a:xfrm>
        </p:spPr>
        <p:txBody>
          <a:bodyPr/>
          <a:lstStyle/>
          <a:p>
            <a:r>
              <a:rPr lang="en-GB" altLang="en-US" sz="3200" dirty="0">
                <a:latin typeface="Comic Sans MS" panose="030F0702030302020204" pitchFamily="66" charset="0"/>
              </a:rPr>
              <a:t>No formal tests. </a:t>
            </a:r>
          </a:p>
          <a:p>
            <a:endParaRPr lang="en-GB" altLang="en-US" sz="3200" dirty="0">
              <a:latin typeface="Comic Sans MS" panose="030F0702030302020204" pitchFamily="66" charset="0"/>
            </a:endParaRPr>
          </a:p>
          <a:p>
            <a:r>
              <a:rPr lang="en-GB" altLang="en-US" sz="3200" dirty="0">
                <a:latin typeface="Comic Sans MS" panose="030F0702030302020204" pitchFamily="66" charset="0"/>
              </a:rPr>
              <a:t>All teacher assessment based on classwork and independent writing tasks. 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90E69286-005B-4DA6-BCB6-2792282A4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3702" y="162742"/>
            <a:ext cx="8610600" cy="1293028"/>
          </a:xfrm>
        </p:spPr>
        <p:txBody>
          <a:bodyPr/>
          <a:lstStyle/>
          <a:p>
            <a:pPr eaLnBrk="1" hangingPunct="1"/>
            <a:r>
              <a:rPr lang="en-GB" altLang="en-US" b="1" u="sng" dirty="0"/>
              <a:t>Reporting Results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AC12EEAD-46E1-464D-B3BC-0E2884E791A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208214" y="2205038"/>
          <a:ext cx="585787" cy="39608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7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65830"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SassoonPrimaryInfant" pitchFamily="2" charset="0"/>
                        </a:rPr>
                        <a:t>130</a:t>
                      </a:r>
                    </a:p>
                  </a:txBody>
                  <a:tcPr marL="91343" marR="91343" marT="45724" marB="4572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5830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SassoonPrimaryInfant" pitchFamily="2" charset="0"/>
                        </a:rPr>
                        <a:t>120</a:t>
                      </a:r>
                    </a:p>
                  </a:txBody>
                  <a:tcPr marL="91343" marR="91343" marT="45724" marB="4572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5830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SassoonPrimaryInfant" pitchFamily="2" charset="0"/>
                        </a:rPr>
                        <a:t>110</a:t>
                      </a:r>
                    </a:p>
                  </a:txBody>
                  <a:tcPr marL="91343" marR="91343" marT="45724" marB="4572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5830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SassoonPrimaryInfant" pitchFamily="2" charset="0"/>
                        </a:rPr>
                        <a:t>100</a:t>
                      </a:r>
                    </a:p>
                  </a:txBody>
                  <a:tcPr marL="91343" marR="91343" marT="45724" marB="4572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5830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SassoonPrimaryInfant" pitchFamily="2" charset="0"/>
                        </a:rPr>
                        <a:t>90</a:t>
                      </a:r>
                    </a:p>
                  </a:txBody>
                  <a:tcPr marL="91343" marR="91343" marT="45724" marB="4572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5830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SassoonPrimaryInfant" pitchFamily="2" charset="0"/>
                        </a:rPr>
                        <a:t>80</a:t>
                      </a:r>
                    </a:p>
                  </a:txBody>
                  <a:tcPr marL="91343" marR="91343" marT="45724" marB="4572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5830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SassoonPrimaryInfant" pitchFamily="2" charset="0"/>
                        </a:rPr>
                        <a:t>70</a:t>
                      </a:r>
                    </a:p>
                  </a:txBody>
                  <a:tcPr marL="91343" marR="91343" marT="45724" marB="4572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9C09785-0ED4-4E8A-B10F-D17D598F9BA8}"/>
              </a:ext>
            </a:extLst>
          </p:cNvPr>
          <p:cNvCxnSpPr/>
          <p:nvPr/>
        </p:nvCxnSpPr>
        <p:spPr>
          <a:xfrm>
            <a:off x="3000375" y="2133600"/>
            <a:ext cx="0" cy="3816350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7C19627-25FB-4FF4-8E12-B2074EB4419F}"/>
              </a:ext>
            </a:extLst>
          </p:cNvPr>
          <p:cNvCxnSpPr/>
          <p:nvPr/>
        </p:nvCxnSpPr>
        <p:spPr>
          <a:xfrm>
            <a:off x="3000375" y="4041775"/>
            <a:ext cx="4318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55" name="TextBox 13">
            <a:extLst>
              <a:ext uri="{FF2B5EF4-FFF2-40B4-BE49-F238E27FC236}">
                <a16:creationId xmlns:a16="http://schemas.microsoft.com/office/drawing/2014/main" id="{49106139-F612-4439-9DA5-A8BD2DBD03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2175" y="3856039"/>
            <a:ext cx="33845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>
                <a:latin typeface="SassoonPrimaryInfant" pitchFamily="2" charset="0"/>
              </a:rPr>
              <a:t>100 is the ‘expected standard’</a:t>
            </a:r>
          </a:p>
        </p:txBody>
      </p:sp>
      <p:sp>
        <p:nvSpPr>
          <p:cNvPr id="18456" name="Content Placeholder 2">
            <a:extLst>
              <a:ext uri="{FF2B5EF4-FFF2-40B4-BE49-F238E27FC236}">
                <a16:creationId xmlns:a16="http://schemas.microsoft.com/office/drawing/2014/main" id="{A827A88C-697A-42EE-AF22-E23E55ADFAC9}"/>
              </a:ext>
            </a:extLst>
          </p:cNvPr>
          <p:cNvSpPr txBox="1">
            <a:spLocks/>
          </p:cNvSpPr>
          <p:nvPr/>
        </p:nvSpPr>
        <p:spPr bwMode="auto">
          <a:xfrm>
            <a:off x="6545554" y="1455770"/>
            <a:ext cx="5386033" cy="438943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/>
          <a:lstStyle>
            <a:lvl1pPr marL="273050" indent="-27305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r>
              <a:rPr lang="en-GB" altLang="en-US" sz="2400" dirty="0">
                <a:latin typeface="SassoonPrimaryInfant" pitchFamily="2" charset="0"/>
              </a:rPr>
              <a:t>Tests marked by the teacher.</a:t>
            </a:r>
          </a:p>
          <a:p>
            <a:r>
              <a:rPr lang="en-GB" altLang="en-US" sz="2400" dirty="0">
                <a:latin typeface="SassoonPrimaryInfant" pitchFamily="2" charset="0"/>
              </a:rPr>
              <a:t>Convert the test scores into a ‘standardised score’ using government provided document.</a:t>
            </a:r>
          </a:p>
          <a:p>
            <a:r>
              <a:rPr lang="en-GB" altLang="en-US" sz="2400" dirty="0">
                <a:latin typeface="SassoonPrimaryInfant" pitchFamily="2" charset="0"/>
              </a:rPr>
              <a:t>100 represents the expected standard for KS1.</a:t>
            </a:r>
          </a:p>
          <a:p>
            <a:r>
              <a:rPr lang="en-GB" altLang="en-US" sz="2400" dirty="0">
                <a:latin typeface="SassoonPrimaryInfant" pitchFamily="2" charset="0"/>
              </a:rPr>
              <a:t>Children may score above and below the 100.</a:t>
            </a:r>
          </a:p>
          <a:p>
            <a:r>
              <a:rPr lang="en-GB" altLang="en-US" sz="2400" dirty="0">
                <a:latin typeface="SassoonPrimaryInfant" pitchFamily="2" charset="0"/>
              </a:rPr>
              <a:t>Conversion tables not released until June.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9585BF19-2F6F-4E67-9FBA-27B6D8B0E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2313" y="188913"/>
            <a:ext cx="8229600" cy="1143000"/>
          </a:xfrm>
        </p:spPr>
        <p:txBody>
          <a:bodyPr/>
          <a:lstStyle/>
          <a:p>
            <a:r>
              <a:rPr lang="en-GB" altLang="en-US" b="1" dirty="0"/>
              <a:t>Teacher Assessment</a:t>
            </a:r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97BF3D16-6AA7-45F2-83E9-FBD3860CC7D7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GB" altLang="en-US" dirty="0">
                <a:latin typeface="SassoonPrimaryInfant" pitchFamily="2" charset="0"/>
              </a:rPr>
              <a:t>The test results will be used to inform teacher judgements.</a:t>
            </a:r>
          </a:p>
          <a:p>
            <a:r>
              <a:rPr lang="en-GB" altLang="en-US" dirty="0">
                <a:latin typeface="SassoonPrimaryInfant" pitchFamily="2" charset="0"/>
              </a:rPr>
              <a:t>At this point in time, teacher assessment can be used to make a judgement on a child rather than solely taking the test result. </a:t>
            </a:r>
          </a:p>
          <a:p>
            <a:r>
              <a:rPr lang="en-GB" altLang="en-US" dirty="0">
                <a:latin typeface="SassoonPrimaryInfant" pitchFamily="2" charset="0"/>
              </a:rPr>
              <a:t>Teachers will look at the evidence from the children’s daily work throughout the year and assess it against a framework – tick list criteria.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7D7A2BCC-F7DD-446D-BFB8-4E3CEFB3B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9288" y="333375"/>
            <a:ext cx="9639438" cy="1143000"/>
          </a:xfrm>
        </p:spPr>
        <p:txBody>
          <a:bodyPr/>
          <a:lstStyle/>
          <a:p>
            <a:pPr eaLnBrk="1" hangingPunct="1"/>
            <a:r>
              <a:rPr lang="en-GB" altLang="en-US" b="1" u="sng" dirty="0"/>
              <a:t>The Results</a:t>
            </a:r>
          </a:p>
        </p:txBody>
      </p:sp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63584B43-AB64-4C69-A319-C82278D0AF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7850" y="1557338"/>
            <a:ext cx="8229600" cy="2951162"/>
          </a:xfrm>
          <a:solidFill>
            <a:schemeClr val="bg1"/>
          </a:solidFill>
        </p:spPr>
        <p:txBody>
          <a:bodyPr>
            <a:normAutofit fontScale="92500"/>
          </a:bodyPr>
          <a:lstStyle/>
          <a:p>
            <a:pPr eaLnBrk="1" hangingPunct="1">
              <a:lnSpc>
                <a:spcPct val="150000"/>
              </a:lnSpc>
            </a:pPr>
            <a:r>
              <a:rPr lang="en-GB" altLang="en-US" sz="2400" dirty="0">
                <a:latin typeface="SassoonPrimaryInfant" pitchFamily="2" charset="0"/>
              </a:rPr>
              <a:t>Results of Teacher Assessment judgements are reported to the LA.</a:t>
            </a:r>
          </a:p>
          <a:p>
            <a:pPr eaLnBrk="1" hangingPunct="1">
              <a:lnSpc>
                <a:spcPct val="150000"/>
              </a:lnSpc>
            </a:pPr>
            <a:r>
              <a:rPr lang="en-GB" altLang="en-US" sz="2400" dirty="0">
                <a:latin typeface="SassoonPrimaryInfant" pitchFamily="2" charset="0"/>
              </a:rPr>
              <a:t>An overall result will be made available to you with yearly reports.</a:t>
            </a:r>
          </a:p>
          <a:p>
            <a:pPr eaLnBrk="1" hangingPunct="1">
              <a:lnSpc>
                <a:spcPct val="150000"/>
              </a:lnSpc>
            </a:pPr>
            <a:r>
              <a:rPr lang="en-GB" altLang="en-US" sz="2400" dirty="0">
                <a:latin typeface="SassoonPrimaryInfant" pitchFamily="2" charset="0"/>
              </a:rPr>
              <a:t>Score will let you know where they are working at against the expected standard. 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6081E80-710B-4AE2-93B8-0001FB3DC2B8}"/>
              </a:ext>
            </a:extLst>
          </p:cNvPr>
          <p:cNvGraphicFramePr>
            <a:graphicFrameLocks noGrp="1"/>
          </p:cNvGraphicFramePr>
          <p:nvPr/>
        </p:nvGraphicFramePr>
        <p:xfrm>
          <a:off x="2063751" y="4652963"/>
          <a:ext cx="7993064" cy="14779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65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965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35"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SassoonPrimaryInfant" pitchFamily="2" charset="0"/>
                        </a:rPr>
                        <a:t>Subject </a:t>
                      </a:r>
                    </a:p>
                  </a:txBody>
                  <a:tcPr marL="91442" marR="91442" marT="45708" marB="45708"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SassoonPrimaryInfant" pitchFamily="2" charset="0"/>
                        </a:rPr>
                        <a:t>Teacher</a:t>
                      </a:r>
                      <a:r>
                        <a:rPr lang="en-GB" sz="1800" baseline="0" dirty="0">
                          <a:latin typeface="SassoonPrimaryInfant" pitchFamily="2" charset="0"/>
                        </a:rPr>
                        <a:t> Assessment</a:t>
                      </a:r>
                      <a:endParaRPr lang="en-GB" sz="1800" dirty="0">
                        <a:latin typeface="SassoonPrimaryInfant" pitchFamily="2" charset="0"/>
                      </a:endParaRPr>
                    </a:p>
                  </a:txBody>
                  <a:tcPr marL="91442" marR="91442" marT="45708" marB="4570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742"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SassoonPrimaryInfant" pitchFamily="2" charset="0"/>
                        </a:rPr>
                        <a:t>Reading</a:t>
                      </a:r>
                    </a:p>
                  </a:txBody>
                  <a:tcPr marL="91442" marR="91442" marT="45708" marB="45708"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SassoonPrimaryInfant" pitchFamily="2" charset="0"/>
                        </a:rPr>
                        <a:t>Working at the expected standard</a:t>
                      </a:r>
                    </a:p>
                  </a:txBody>
                  <a:tcPr marL="91442" marR="91442" marT="45708" marB="4570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742"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SassoonPrimaryInfant" pitchFamily="2" charset="0"/>
                        </a:rPr>
                        <a:t>Writing</a:t>
                      </a:r>
                    </a:p>
                  </a:txBody>
                  <a:tcPr marL="91442" marR="91442" marT="45708" marB="45708"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SassoonPrimaryInfant" pitchFamily="2" charset="0"/>
                        </a:rPr>
                        <a:t>Working at the expected standard</a:t>
                      </a:r>
                    </a:p>
                  </a:txBody>
                  <a:tcPr marL="91442" marR="91442" marT="45708" marB="4570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742"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SassoonPrimaryInfant" pitchFamily="2" charset="0"/>
                        </a:rPr>
                        <a:t>Mathematics</a:t>
                      </a:r>
                    </a:p>
                  </a:txBody>
                  <a:tcPr marL="91442" marR="91442" marT="45708" marB="45708"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SassoonPrimaryInfant" pitchFamily="2" charset="0"/>
                        </a:rPr>
                        <a:t>Working at the expected standard</a:t>
                      </a:r>
                    </a:p>
                  </a:txBody>
                  <a:tcPr marL="91442" marR="91442" marT="45708" marB="4570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>
            <a:extLst>
              <a:ext uri="{FF2B5EF4-FFF2-40B4-BE49-F238E27FC236}">
                <a16:creationId xmlns:a16="http://schemas.microsoft.com/office/drawing/2014/main" id="{445B86D2-00E6-4F22-B586-3C615EAEF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8453" y="403365"/>
            <a:ext cx="663354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4000" b="1" dirty="0">
                <a:solidFill>
                  <a:schemeClr val="tx1"/>
                </a:solidFill>
                <a:latin typeface="+mj-lt"/>
              </a:rPr>
              <a:t>HOW TO HELP YOUR CHILD</a:t>
            </a:r>
          </a:p>
        </p:txBody>
      </p:sp>
      <p:sp>
        <p:nvSpPr>
          <p:cNvPr id="7" name="see all">
            <a:extLst>
              <a:ext uri="{FF2B5EF4-FFF2-40B4-BE49-F238E27FC236}">
                <a16:creationId xmlns:a16="http://schemas.microsoft.com/office/drawing/2014/main" id="{D8BA9839-F90D-4B81-B7CF-568866543A13}"/>
              </a:ext>
            </a:extLst>
          </p:cNvPr>
          <p:cNvSpPr/>
          <p:nvPr/>
        </p:nvSpPr>
        <p:spPr>
          <a:xfrm>
            <a:off x="13554075" y="574675"/>
            <a:ext cx="755650" cy="75723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GB" sz="1000" dirty="0">
                <a:solidFill>
                  <a:srgbClr val="23A7F9"/>
                </a:solidFill>
                <a:latin typeface="Tuffy" panose="020B0603060100000000" pitchFamily="34" charset="0"/>
              </a:rPr>
              <a:t>click to see all text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2F63B0F-725F-4C98-BA1F-2CA3A16579DC}"/>
              </a:ext>
            </a:extLst>
          </p:cNvPr>
          <p:cNvSpPr/>
          <p:nvPr/>
        </p:nvSpPr>
        <p:spPr>
          <a:xfrm>
            <a:off x="1890714" y="1255714"/>
            <a:ext cx="8429625" cy="5329237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216000" rIns="216000" bIns="216000"/>
          <a:lstStyle/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chemeClr val="bg2">
                    <a:lumMod val="10000"/>
                  </a:schemeClr>
                </a:solidFill>
                <a:latin typeface="Tuffy" panose="020B0603060100000000" pitchFamily="34" charset="0"/>
              </a:rPr>
              <a:t>First and foremost, support and reassure your child that there is nothing to worry about and that they should always just try their best. Praise and encourage!</a:t>
            </a: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endParaRPr lang="en-GB" sz="1600" dirty="0">
              <a:solidFill>
                <a:schemeClr val="bg2">
                  <a:lumMod val="10000"/>
                </a:schemeClr>
              </a:solidFill>
              <a:latin typeface="Tuffy" panose="020B0603060100000000" pitchFamily="34" charset="0"/>
            </a:endParaRP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chemeClr val="bg2">
                    <a:lumMod val="10000"/>
                  </a:schemeClr>
                </a:solidFill>
                <a:latin typeface="Tuffy" panose="020B0603060100000000" pitchFamily="34" charset="0"/>
              </a:rPr>
              <a:t>Ensure your child has the best possible attendance at school.</a:t>
            </a: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endParaRPr lang="en-GB" sz="1600" dirty="0">
              <a:solidFill>
                <a:schemeClr val="bg2">
                  <a:lumMod val="10000"/>
                </a:schemeClr>
              </a:solidFill>
              <a:latin typeface="Tuffy" panose="020B0603060100000000" pitchFamily="34" charset="0"/>
            </a:endParaRP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chemeClr val="bg2">
                    <a:lumMod val="10000"/>
                  </a:schemeClr>
                </a:solidFill>
                <a:latin typeface="Tuffy" panose="020B0603060100000000" pitchFamily="34" charset="0"/>
              </a:rPr>
              <a:t>Support your child with any homework tasks.</a:t>
            </a: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endParaRPr lang="en-GB" sz="1600" dirty="0">
              <a:solidFill>
                <a:schemeClr val="bg2">
                  <a:lumMod val="10000"/>
                </a:schemeClr>
              </a:solidFill>
              <a:latin typeface="Tuffy" panose="020B0603060100000000" pitchFamily="34" charset="0"/>
            </a:endParaRP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chemeClr val="bg2">
                    <a:lumMod val="10000"/>
                  </a:schemeClr>
                </a:solidFill>
                <a:latin typeface="Tuffy" panose="020B0603060100000000" pitchFamily="34" charset="0"/>
              </a:rPr>
              <a:t>Reading, spelling and arithmetic (e.g. times tables) are always good to practise.</a:t>
            </a: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endParaRPr lang="en-GB" sz="1600" dirty="0">
              <a:solidFill>
                <a:schemeClr val="bg2">
                  <a:lumMod val="10000"/>
                </a:schemeClr>
              </a:solidFill>
              <a:latin typeface="Tuffy" panose="020B0603060100000000" pitchFamily="34" charset="0"/>
            </a:endParaRP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chemeClr val="bg2">
                    <a:lumMod val="10000"/>
                  </a:schemeClr>
                </a:solidFill>
                <a:latin typeface="Tuffy" panose="020B0603060100000000" pitchFamily="34" charset="0"/>
              </a:rPr>
              <a:t>Talk to your child about what they have learnt at school and what book(s) they are reading (the character, the plot, their opinion).</a:t>
            </a: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endParaRPr lang="en-GB" sz="1600" dirty="0">
              <a:solidFill>
                <a:schemeClr val="bg2">
                  <a:lumMod val="10000"/>
                </a:schemeClr>
              </a:solidFill>
              <a:latin typeface="Tuffy" panose="020B0603060100000000" pitchFamily="34" charset="0"/>
            </a:endParaRP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chemeClr val="bg2">
                    <a:lumMod val="10000"/>
                  </a:schemeClr>
                </a:solidFill>
                <a:latin typeface="Tuffy" panose="020B0603060100000000" pitchFamily="34" charset="0"/>
              </a:rPr>
              <a:t>Make sure your child has a good sleep and healthy breakfast every morning!</a:t>
            </a: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endParaRPr lang="en-GB" sz="1600" dirty="0">
              <a:solidFill>
                <a:schemeClr val="bg2">
                  <a:lumMod val="10000"/>
                </a:schemeClr>
              </a:solidFill>
              <a:latin typeface="Tuffy" panose="020B0603060100000000" pitchFamily="34" charset="0"/>
            </a:endParaRPr>
          </a:p>
        </p:txBody>
      </p:sp>
      <p:pic>
        <p:nvPicPr>
          <p:cNvPr id="28678" name="Picture 14">
            <a:extLst>
              <a:ext uri="{FF2B5EF4-FFF2-40B4-BE49-F238E27FC236}">
                <a16:creationId xmlns:a16="http://schemas.microsoft.com/office/drawing/2014/main" id="{87C14F45-08D9-4DD0-BB3C-48DF634C73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913" y="6716714"/>
            <a:ext cx="582612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D5ACA09-248A-4C95-A4AD-98C8B25868B0}"/>
              </a:ext>
            </a:extLst>
          </p:cNvPr>
          <p:cNvSpPr/>
          <p:nvPr/>
        </p:nvSpPr>
        <p:spPr>
          <a:xfrm>
            <a:off x="1890714" y="1243014"/>
            <a:ext cx="8429625" cy="5329237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216000" rIns="216000" bIns="216000"/>
          <a:lstStyle/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First and foremost, support and reassure your child that there is nothing to worry about and that they should always just try their best. Praise and encourage!</a:t>
            </a: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endParaRPr lang="en-GB" dirty="0">
              <a:solidFill>
                <a:schemeClr val="bg2">
                  <a:lumMod val="10000"/>
                </a:schemeClr>
              </a:solidFill>
              <a:latin typeface="Comic Sans MS" panose="030F0702030302020204" pitchFamily="66" charset="0"/>
            </a:endParaRP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Ensure your child has the best possible attendance at school.</a:t>
            </a: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endParaRPr lang="en-GB" dirty="0">
              <a:solidFill>
                <a:schemeClr val="bg2">
                  <a:lumMod val="10000"/>
                </a:schemeClr>
              </a:solidFill>
              <a:latin typeface="Comic Sans MS" panose="030F0702030302020204" pitchFamily="66" charset="0"/>
            </a:endParaRP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Support your child with any homework tasks.</a:t>
            </a: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endParaRPr lang="en-GB" dirty="0">
              <a:solidFill>
                <a:schemeClr val="bg2">
                  <a:lumMod val="10000"/>
                </a:schemeClr>
              </a:solidFill>
              <a:latin typeface="Comic Sans MS" panose="030F0702030302020204" pitchFamily="66" charset="0"/>
            </a:endParaRP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Reading, spelling and arithmetic (e.g. times tables) are always good to practise.</a:t>
            </a: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endParaRPr lang="en-GB" dirty="0">
              <a:solidFill>
                <a:schemeClr val="bg2">
                  <a:lumMod val="10000"/>
                </a:schemeClr>
              </a:solidFill>
              <a:latin typeface="Comic Sans MS" panose="030F0702030302020204" pitchFamily="66" charset="0"/>
            </a:endParaRP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Talk to your child about what they have learnt at school and what book(s) they are reading (the character, the plot, their opinion).</a:t>
            </a: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endParaRPr lang="en-GB" dirty="0">
              <a:solidFill>
                <a:schemeClr val="bg2">
                  <a:lumMod val="10000"/>
                </a:schemeClr>
              </a:solidFill>
              <a:latin typeface="Comic Sans MS" panose="030F0702030302020204" pitchFamily="66" charset="0"/>
            </a:endParaRP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Make sure your child has a good sleep and healthy breakfast every morning!</a:t>
            </a: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endParaRPr lang="en-GB" sz="1600" dirty="0">
              <a:solidFill>
                <a:schemeClr val="bg2">
                  <a:lumMod val="10000"/>
                </a:schemeClr>
              </a:solidFill>
              <a:latin typeface="Tuffy" panose="020B0603060100000000" pitchFamily="34" charset="0"/>
            </a:endParaRPr>
          </a:p>
        </p:txBody>
      </p:sp>
      <p:sp>
        <p:nvSpPr>
          <p:cNvPr id="11" name="Oval 1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BC61334-7E9F-4B3A-9AE9-7411C5523F23}"/>
              </a:ext>
            </a:extLst>
          </p:cNvPr>
          <p:cNvSpPr/>
          <p:nvPr/>
        </p:nvSpPr>
        <p:spPr>
          <a:xfrm>
            <a:off x="13563600" y="690564"/>
            <a:ext cx="755650" cy="758825"/>
          </a:xfrm>
          <a:prstGeom prst="ellipse">
            <a:avLst/>
          </a:prstGeom>
          <a:solidFill>
            <a:srgbClr val="23A7F9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GB" sz="1000" dirty="0">
                <a:solidFill>
                  <a:schemeClr val="bg1"/>
                </a:solidFill>
                <a:latin typeface="Tuffy" panose="020B0603060100000000" pitchFamily="34" charset="0"/>
              </a:rPr>
              <a:t>next page</a:t>
            </a:r>
          </a:p>
        </p:txBody>
      </p:sp>
      <p:sp>
        <p:nvSpPr>
          <p:cNvPr id="13" name="Oval 12">
            <a:hlinkClick r:id="rId3" action="ppaction://hlinksldjump"/>
            <a:extLst>
              <a:ext uri="{FF2B5EF4-FFF2-40B4-BE49-F238E27FC236}">
                <a16:creationId xmlns:a16="http://schemas.microsoft.com/office/drawing/2014/main" id="{BD9C6F86-4CA9-4CFB-ACCC-F4A68CBD6008}"/>
              </a:ext>
            </a:extLst>
          </p:cNvPr>
          <p:cNvSpPr/>
          <p:nvPr/>
        </p:nvSpPr>
        <p:spPr>
          <a:xfrm>
            <a:off x="13544550" y="574675"/>
            <a:ext cx="755650" cy="757238"/>
          </a:xfrm>
          <a:prstGeom prst="ellipse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GB" sz="1000" dirty="0">
                <a:solidFill>
                  <a:schemeClr val="bg1"/>
                </a:solidFill>
                <a:latin typeface="Tuffy" panose="020B0603060100000000" pitchFamily="34" charset="0"/>
              </a:rPr>
              <a:t>chapter</a:t>
            </a:r>
          </a:p>
          <a:p>
            <a:pPr algn="ctr">
              <a:defRPr/>
            </a:pPr>
            <a:r>
              <a:rPr lang="en-GB" sz="1000" dirty="0">
                <a:solidFill>
                  <a:schemeClr val="bg1"/>
                </a:solidFill>
                <a:latin typeface="Tuffy" panose="020B0603060100000000" pitchFamily="34" charset="0"/>
              </a:rPr>
              <a:t>menu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>
            <a:extLst>
              <a:ext uri="{FF2B5EF4-FFF2-40B4-BE49-F238E27FC236}">
                <a16:creationId xmlns:a16="http://schemas.microsoft.com/office/drawing/2014/main" id="{8FE81509-C737-490D-9F4B-33E67B9625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4980" y="541557"/>
            <a:ext cx="784702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3200" b="1" dirty="0">
                <a:solidFill>
                  <a:schemeClr val="tx1"/>
                </a:solidFill>
                <a:latin typeface="+mj-lt"/>
              </a:rPr>
              <a:t>HOW TO HELP YOUR CHILD WITH MATHS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9A543EB-2CD7-40FA-8D23-DF5698B99C83}"/>
              </a:ext>
            </a:extLst>
          </p:cNvPr>
          <p:cNvSpPr/>
          <p:nvPr/>
        </p:nvSpPr>
        <p:spPr>
          <a:xfrm>
            <a:off x="14309725" y="690564"/>
            <a:ext cx="755650" cy="75882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GB" sz="1000" dirty="0">
                <a:solidFill>
                  <a:srgbClr val="E34192"/>
                </a:solidFill>
                <a:latin typeface="Tuffy" panose="020B0603060100000000" pitchFamily="34" charset="0"/>
              </a:rPr>
              <a:t>click to see all text</a:t>
            </a:r>
          </a:p>
        </p:txBody>
      </p:sp>
      <p:pic>
        <p:nvPicPr>
          <p:cNvPr id="13317" name="Picture 14">
            <a:extLst>
              <a:ext uri="{FF2B5EF4-FFF2-40B4-BE49-F238E27FC236}">
                <a16:creationId xmlns:a16="http://schemas.microsoft.com/office/drawing/2014/main" id="{4C88B0CC-2E9D-4D7A-8377-D275DF8569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2763" y="966789"/>
            <a:ext cx="582612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1C8B5A0-2C2D-4C01-B1BC-4761704DACD9}"/>
              </a:ext>
            </a:extLst>
          </p:cNvPr>
          <p:cNvSpPr/>
          <p:nvPr/>
        </p:nvSpPr>
        <p:spPr>
          <a:xfrm>
            <a:off x="1876426" y="1255714"/>
            <a:ext cx="8429625" cy="5329237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216000" rIns="216000" bIns="216000"/>
          <a:lstStyle/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chemeClr val="bg2">
                    <a:lumMod val="10000"/>
                  </a:schemeClr>
                </a:solidFill>
                <a:latin typeface="Tuffy" panose="020B0603060100000000" pitchFamily="34" charset="0"/>
              </a:rPr>
              <a:t>Play times tables games.</a:t>
            </a: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endParaRPr lang="en-GB" sz="1600" dirty="0">
              <a:solidFill>
                <a:schemeClr val="bg2">
                  <a:lumMod val="10000"/>
                </a:schemeClr>
              </a:solidFill>
              <a:latin typeface="Tuffy" panose="020B0603060100000000" pitchFamily="34" charset="0"/>
            </a:endParaRP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chemeClr val="bg2">
                    <a:lumMod val="10000"/>
                  </a:schemeClr>
                </a:solidFill>
                <a:latin typeface="Tuffy" panose="020B0603060100000000" pitchFamily="34" charset="0"/>
              </a:rPr>
              <a:t>Play mental maths games including counting in different amounts, forwards and backwards.</a:t>
            </a: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endParaRPr lang="en-GB" sz="1600" dirty="0">
              <a:solidFill>
                <a:schemeClr val="bg2">
                  <a:lumMod val="10000"/>
                </a:schemeClr>
              </a:solidFill>
              <a:latin typeface="Tuffy" panose="020B0603060100000000" pitchFamily="34" charset="0"/>
            </a:endParaRP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chemeClr val="bg2">
                    <a:lumMod val="10000"/>
                  </a:schemeClr>
                </a:solidFill>
                <a:latin typeface="Tuffy" panose="020B0603060100000000" pitchFamily="34" charset="0"/>
              </a:rPr>
              <a:t>Encourage opportunities for telling the time.</a:t>
            </a: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endParaRPr lang="en-GB" sz="1600" dirty="0">
              <a:solidFill>
                <a:schemeClr val="bg2">
                  <a:lumMod val="10000"/>
                </a:schemeClr>
              </a:solidFill>
              <a:latin typeface="Tuffy" panose="020B0603060100000000" pitchFamily="34" charset="0"/>
            </a:endParaRP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chemeClr val="bg2">
                    <a:lumMod val="10000"/>
                  </a:schemeClr>
                </a:solidFill>
                <a:latin typeface="Tuffy" panose="020B0603060100000000" pitchFamily="34" charset="0"/>
              </a:rPr>
              <a:t>Encourage opportunities for counting coins and money e.g. finding amounts or calculating change when shopping.</a:t>
            </a: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endParaRPr lang="en-GB" sz="1600" dirty="0">
              <a:solidFill>
                <a:schemeClr val="bg2">
                  <a:lumMod val="10000"/>
                </a:schemeClr>
              </a:solidFill>
              <a:latin typeface="Tuffy" panose="020B0603060100000000" pitchFamily="34" charset="0"/>
            </a:endParaRP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chemeClr val="bg2">
                    <a:lumMod val="10000"/>
                  </a:schemeClr>
                </a:solidFill>
                <a:latin typeface="Tuffy" panose="020B0603060100000000" pitchFamily="34" charset="0"/>
              </a:rPr>
              <a:t>Look for numbers on street signs, car registrations and anywhere else.</a:t>
            </a: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endParaRPr lang="en-GB" sz="1600" dirty="0">
              <a:solidFill>
                <a:schemeClr val="bg2">
                  <a:lumMod val="10000"/>
                </a:schemeClr>
              </a:solidFill>
              <a:latin typeface="Tuffy" panose="020B0603060100000000" pitchFamily="34" charset="0"/>
            </a:endParaRP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chemeClr val="bg2">
                    <a:lumMod val="10000"/>
                  </a:schemeClr>
                </a:solidFill>
                <a:latin typeface="Tuffy" panose="020B0603060100000000" pitchFamily="34" charset="0"/>
              </a:rPr>
              <a:t>Look for examples of 2D and 3D shapes around the home.</a:t>
            </a: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endParaRPr lang="en-GB" sz="1600" dirty="0">
              <a:solidFill>
                <a:schemeClr val="bg2">
                  <a:lumMod val="10000"/>
                </a:schemeClr>
              </a:solidFill>
              <a:latin typeface="Tuffy" panose="020B0603060100000000" pitchFamily="34" charset="0"/>
            </a:endParaRP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chemeClr val="bg2">
                    <a:lumMod val="10000"/>
                  </a:schemeClr>
                </a:solidFill>
                <a:latin typeface="Tuffy" panose="020B0603060100000000" pitchFamily="34" charset="0"/>
              </a:rPr>
              <a:t>Identify, weigh or measure quantities and amounts in the kitchen or in recipes.</a:t>
            </a: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endParaRPr lang="en-GB" sz="1600" dirty="0">
              <a:solidFill>
                <a:schemeClr val="bg2">
                  <a:lumMod val="10000"/>
                </a:schemeClr>
              </a:solidFill>
              <a:latin typeface="Tuffy" panose="020B0603060100000000" pitchFamily="34" charset="0"/>
            </a:endParaRP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chemeClr val="bg2">
                    <a:lumMod val="10000"/>
                  </a:schemeClr>
                </a:solidFill>
                <a:latin typeface="Tuffy" panose="020B0603060100000000" pitchFamily="34" charset="0"/>
              </a:rPr>
              <a:t>Play games involving numbers or logic, such as dominoes, card games,</a:t>
            </a:r>
          </a:p>
          <a:p>
            <a:pPr marL="177800" indent="136525">
              <a:defRPr/>
            </a:pPr>
            <a:r>
              <a:rPr lang="en-GB" sz="1600" dirty="0">
                <a:solidFill>
                  <a:schemeClr val="bg2">
                    <a:lumMod val="10000"/>
                  </a:schemeClr>
                </a:solidFill>
                <a:latin typeface="Tuffy" panose="020B0603060100000000" pitchFamily="34" charset="0"/>
              </a:rPr>
              <a:t>draughts or chess.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26DB632-69C4-4D47-8ADE-06749D0FDFB3}"/>
              </a:ext>
            </a:extLst>
          </p:cNvPr>
          <p:cNvSpPr/>
          <p:nvPr/>
        </p:nvSpPr>
        <p:spPr>
          <a:xfrm>
            <a:off x="1876425" y="1255714"/>
            <a:ext cx="8429625" cy="5329237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216000" rIns="216000" bIns="216000"/>
          <a:lstStyle/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Play times tables games.</a:t>
            </a: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endParaRPr lang="en-GB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Play mental maths games including counting in different amounts, forwards and backwards.</a:t>
            </a: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endParaRPr lang="en-GB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Encourage opportunities for telling the time.</a:t>
            </a: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endParaRPr lang="en-GB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Encourage opportunities for counting coins and money e.g. finding amounts or calculating change when shopping.</a:t>
            </a: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endParaRPr lang="en-GB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Look for numbers on street signs, car registrations and anywhere else.</a:t>
            </a: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endParaRPr lang="en-GB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Look for examples of 2D and 3D shapes around the home.</a:t>
            </a: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endParaRPr lang="en-GB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Identify, weigh or measure quantities and amounts in the kitchen or in recipes.</a:t>
            </a: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endParaRPr lang="en-GB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Play games involving numbers or logic, such as dominoes, card games.</a:t>
            </a:r>
          </a:p>
        </p:txBody>
      </p:sp>
      <p:sp>
        <p:nvSpPr>
          <p:cNvPr id="11" name="Oval 1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69DD80C-ED0A-477C-B77A-4B532BF55515}"/>
              </a:ext>
            </a:extLst>
          </p:cNvPr>
          <p:cNvSpPr/>
          <p:nvPr/>
        </p:nvSpPr>
        <p:spPr>
          <a:xfrm>
            <a:off x="14309725" y="747714"/>
            <a:ext cx="755650" cy="757237"/>
          </a:xfrm>
          <a:prstGeom prst="ellipse">
            <a:avLst/>
          </a:prstGeom>
          <a:solidFill>
            <a:srgbClr val="E3419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GB" sz="1000" dirty="0">
                <a:solidFill>
                  <a:schemeClr val="bg1"/>
                </a:solidFill>
                <a:latin typeface="Tuffy" panose="020B0603060100000000" pitchFamily="34" charset="0"/>
              </a:rPr>
              <a:t>next page</a:t>
            </a:r>
          </a:p>
        </p:txBody>
      </p:sp>
      <p:sp>
        <p:nvSpPr>
          <p:cNvPr id="13" name="Oval 12">
            <a:hlinkClick r:id="rId3" action="ppaction://hlinksldjump"/>
            <a:extLst>
              <a:ext uri="{FF2B5EF4-FFF2-40B4-BE49-F238E27FC236}">
                <a16:creationId xmlns:a16="http://schemas.microsoft.com/office/drawing/2014/main" id="{6C3FB1DC-1885-46D9-821E-72B8208BD04A}"/>
              </a:ext>
            </a:extLst>
          </p:cNvPr>
          <p:cNvSpPr/>
          <p:nvPr/>
        </p:nvSpPr>
        <p:spPr>
          <a:xfrm>
            <a:off x="14243050" y="719139"/>
            <a:ext cx="755650" cy="757237"/>
          </a:xfrm>
          <a:prstGeom prst="ellipse">
            <a:avLst/>
          </a:prstGeom>
          <a:solidFill>
            <a:srgbClr val="FF99CC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GB" sz="1000" dirty="0">
                <a:solidFill>
                  <a:schemeClr val="bg1"/>
                </a:solidFill>
                <a:latin typeface="Tuffy" panose="020B0603060100000000" pitchFamily="34" charset="0"/>
              </a:rPr>
              <a:t>chapter</a:t>
            </a:r>
          </a:p>
          <a:p>
            <a:pPr algn="ctr">
              <a:defRPr/>
            </a:pPr>
            <a:r>
              <a:rPr lang="en-GB" sz="1000" dirty="0">
                <a:solidFill>
                  <a:schemeClr val="bg1"/>
                </a:solidFill>
                <a:latin typeface="Tuffy" panose="020B0603060100000000" pitchFamily="34" charset="0"/>
              </a:rPr>
              <a:t>menu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>
            <a:extLst>
              <a:ext uri="{FF2B5EF4-FFF2-40B4-BE49-F238E27FC236}">
                <a16:creationId xmlns:a16="http://schemas.microsoft.com/office/drawing/2014/main" id="{847CC0D5-9F79-4D56-8609-6887B17E5C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2808" y="964197"/>
            <a:ext cx="1075334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4000" b="1" dirty="0">
                <a:solidFill>
                  <a:schemeClr val="tx1"/>
                </a:solidFill>
                <a:latin typeface="+mj-lt"/>
              </a:rPr>
              <a:t>HOW TO HELP YOUR CHILD WITH READING</a:t>
            </a:r>
          </a:p>
        </p:txBody>
      </p:sp>
      <p:sp>
        <p:nvSpPr>
          <p:cNvPr id="4" name="see all button">
            <a:extLst>
              <a:ext uri="{FF2B5EF4-FFF2-40B4-BE49-F238E27FC236}">
                <a16:creationId xmlns:a16="http://schemas.microsoft.com/office/drawing/2014/main" id="{3FC55731-3598-4302-BE92-F0E47ED912F1}"/>
              </a:ext>
            </a:extLst>
          </p:cNvPr>
          <p:cNvSpPr/>
          <p:nvPr/>
        </p:nvSpPr>
        <p:spPr>
          <a:xfrm>
            <a:off x="13965238" y="668339"/>
            <a:ext cx="755650" cy="75882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GB" sz="1000" dirty="0">
                <a:solidFill>
                  <a:srgbClr val="A2DD61"/>
                </a:solidFill>
                <a:latin typeface="Tuffy" panose="020B0603060100000000" pitchFamily="34" charset="0"/>
              </a:rPr>
              <a:t>click to see all text</a:t>
            </a:r>
          </a:p>
        </p:txBody>
      </p:sp>
      <p:pic>
        <p:nvPicPr>
          <p:cNvPr id="19462" name="Picture 14">
            <a:extLst>
              <a:ext uri="{FF2B5EF4-FFF2-40B4-BE49-F238E27FC236}">
                <a16:creationId xmlns:a16="http://schemas.microsoft.com/office/drawing/2014/main" id="{93BD8467-CB18-4642-9673-16DD40C8CD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1413" y="1103314"/>
            <a:ext cx="582612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F073911-D374-454F-9D71-EF79B693A91C}"/>
              </a:ext>
            </a:extLst>
          </p:cNvPr>
          <p:cNvSpPr/>
          <p:nvPr/>
        </p:nvSpPr>
        <p:spPr>
          <a:xfrm>
            <a:off x="612648" y="1566611"/>
            <a:ext cx="10195560" cy="4998782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216000"/>
          <a:lstStyle/>
          <a:p>
            <a:pPr marL="468312" indent="-285750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Enjoy stories together – reading stories to your child is equally as important as listening to your child read.</a:t>
            </a: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endParaRPr lang="en-GB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Read a little at a time but often, rather than rarely but for long periods of time!</a:t>
            </a: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endParaRPr lang="en-GB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Talk about the story before, during and afterwards – discuss the plot, the characters, their feelings and actions, how it makes you feel, predict what will happen and encourage your child to have their own opinions.</a:t>
            </a: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endParaRPr lang="en-GB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Look up definitions of words together – you could use a dictionary, the Internet or an app on a phone or tablet.</a:t>
            </a: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endParaRPr lang="en-GB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All reading is valuable – it doesn’t have to be just stories. Reading can involve                     anything from fiction and non-fiction, poetry, newspapers, magazines, football             programmes, TV guides.</a:t>
            </a: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endParaRPr lang="en-GB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Visit the local library - it’s free!</a:t>
            </a: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endParaRPr lang="en-GB" sz="1600" dirty="0">
              <a:solidFill>
                <a:schemeClr val="bg2">
                  <a:lumMod val="10000"/>
                </a:schemeClr>
              </a:solidFill>
              <a:latin typeface="Tuffy" panose="020B0603060100000000" pitchFamily="34" charset="0"/>
            </a:endParaRPr>
          </a:p>
        </p:txBody>
      </p:sp>
      <p:sp>
        <p:nvSpPr>
          <p:cNvPr id="10" name="Oval 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D2FFC5B-2B38-4840-9A15-5D91705D8800}"/>
              </a:ext>
            </a:extLst>
          </p:cNvPr>
          <p:cNvSpPr/>
          <p:nvPr/>
        </p:nvSpPr>
        <p:spPr>
          <a:xfrm>
            <a:off x="13958888" y="725489"/>
            <a:ext cx="755650" cy="757237"/>
          </a:xfrm>
          <a:prstGeom prst="ellipse">
            <a:avLst/>
          </a:prstGeom>
          <a:solidFill>
            <a:srgbClr val="A2DD6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GB" sz="1000" dirty="0">
                <a:solidFill>
                  <a:schemeClr val="bg1"/>
                </a:solidFill>
                <a:latin typeface="Tuffy" panose="020B0603060100000000" pitchFamily="34" charset="0"/>
              </a:rPr>
              <a:t>next page</a:t>
            </a:r>
          </a:p>
        </p:txBody>
      </p:sp>
      <p:sp>
        <p:nvSpPr>
          <p:cNvPr id="13" name="Oval 12">
            <a:hlinkClick r:id="rId3" action="ppaction://hlinksldjump"/>
            <a:extLst>
              <a:ext uri="{FF2B5EF4-FFF2-40B4-BE49-F238E27FC236}">
                <a16:creationId xmlns:a16="http://schemas.microsoft.com/office/drawing/2014/main" id="{D2CBD0C8-DE59-41FE-B116-649A60F3E6D6}"/>
              </a:ext>
            </a:extLst>
          </p:cNvPr>
          <p:cNvSpPr/>
          <p:nvPr/>
        </p:nvSpPr>
        <p:spPr>
          <a:xfrm>
            <a:off x="13962063" y="725488"/>
            <a:ext cx="755650" cy="755650"/>
          </a:xfrm>
          <a:prstGeom prst="ellipse">
            <a:avLst/>
          </a:prstGeom>
          <a:solidFill>
            <a:srgbClr val="C0E894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GB" sz="1000" dirty="0">
                <a:solidFill>
                  <a:schemeClr val="bg1"/>
                </a:solidFill>
                <a:latin typeface="Tuffy" panose="020B0603060100000000" pitchFamily="34" charset="0"/>
              </a:rPr>
              <a:t>chapter</a:t>
            </a:r>
          </a:p>
          <a:p>
            <a:pPr algn="ctr">
              <a:defRPr/>
            </a:pPr>
            <a:r>
              <a:rPr lang="en-GB" sz="1000" dirty="0">
                <a:solidFill>
                  <a:schemeClr val="bg1"/>
                </a:solidFill>
                <a:latin typeface="Tuffy" panose="020B0603060100000000" pitchFamily="34" charset="0"/>
              </a:rPr>
              <a:t>menu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EC524-BEE4-4C85-8019-DC600865A0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90438"/>
            <a:ext cx="9144000" cy="1219524"/>
          </a:xfrm>
        </p:spPr>
        <p:txBody>
          <a:bodyPr/>
          <a:lstStyle/>
          <a:p>
            <a:r>
              <a:rPr lang="en-GB" b="1" dirty="0"/>
              <a:t>Aims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52C3DB-D6B2-4C0A-87AA-E452480B84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441359"/>
            <a:ext cx="9144000" cy="2816441"/>
          </a:xfrm>
        </p:spPr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GB" altLang="en-US" dirty="0">
                <a:latin typeface="SassoonPrimaryInfant" pitchFamily="2" charset="0"/>
              </a:rPr>
              <a:t>What are SATs?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altLang="en-US" dirty="0">
                <a:latin typeface="SassoonPrimaryInfant" pitchFamily="2" charset="0"/>
              </a:rPr>
              <a:t>An outline of the tests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altLang="en-US" dirty="0">
                <a:latin typeface="SassoonPrimaryInfant" pitchFamily="2" charset="0"/>
              </a:rPr>
              <a:t>Teacher assessment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altLang="en-US" dirty="0">
                <a:latin typeface="SassoonPrimaryInfant" pitchFamily="2" charset="0"/>
              </a:rPr>
              <a:t>The results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altLang="en-US" dirty="0">
                <a:latin typeface="SassoonPrimaryInfant" pitchFamily="2" charset="0"/>
              </a:rPr>
              <a:t>What you can do to help</a:t>
            </a:r>
          </a:p>
          <a:p>
            <a:pPr algn="l"/>
            <a:r>
              <a:rPr lang="en-GB" altLang="en-US" sz="1600" i="1" dirty="0">
                <a:latin typeface="SassoonPrimaryInfant" pitchFamily="2" charset="0"/>
              </a:rPr>
              <a:t>Individual children will not be discussed.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21271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14">
            <a:extLst>
              <a:ext uri="{FF2B5EF4-FFF2-40B4-BE49-F238E27FC236}">
                <a16:creationId xmlns:a16="http://schemas.microsoft.com/office/drawing/2014/main" id="{2A265CD7-CBB9-440E-A741-E55D9483E3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4638" y="844550"/>
            <a:ext cx="582612" cy="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Rectangle 3">
            <a:extLst>
              <a:ext uri="{FF2B5EF4-FFF2-40B4-BE49-F238E27FC236}">
                <a16:creationId xmlns:a16="http://schemas.microsoft.com/office/drawing/2014/main" id="{C20B2D91-086D-42EE-B44C-6C73C15A60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4106" y="711994"/>
            <a:ext cx="916789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3600" b="1" dirty="0">
                <a:solidFill>
                  <a:schemeClr val="tx1"/>
                </a:solidFill>
                <a:latin typeface="+mj-lt"/>
              </a:rPr>
              <a:t>HOW TO HELP YOUR CHILD WITH WRITING</a:t>
            </a:r>
          </a:p>
        </p:txBody>
      </p:sp>
      <p:sp>
        <p:nvSpPr>
          <p:cNvPr id="4" name="see all button">
            <a:extLst>
              <a:ext uri="{FF2B5EF4-FFF2-40B4-BE49-F238E27FC236}">
                <a16:creationId xmlns:a16="http://schemas.microsoft.com/office/drawing/2014/main" id="{53AD2F0C-F7BB-4C0C-B81E-9AB0E2364F39}"/>
              </a:ext>
            </a:extLst>
          </p:cNvPr>
          <p:cNvSpPr/>
          <p:nvPr/>
        </p:nvSpPr>
        <p:spPr>
          <a:xfrm>
            <a:off x="12599988" y="565150"/>
            <a:ext cx="755650" cy="75723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GB" sz="1000" dirty="0">
                <a:solidFill>
                  <a:srgbClr val="A2DD61"/>
                </a:solidFill>
                <a:latin typeface="Tuffy" panose="020B0603060100000000" pitchFamily="34" charset="0"/>
              </a:rPr>
              <a:t>click to see all text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59E5566-8533-48A9-9B4B-C10AF31C7BDD}"/>
              </a:ext>
            </a:extLst>
          </p:cNvPr>
          <p:cNvSpPr/>
          <p:nvPr/>
        </p:nvSpPr>
        <p:spPr>
          <a:xfrm>
            <a:off x="1879601" y="1228725"/>
            <a:ext cx="8429625" cy="5329238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216000" rIns="216000" bIns="216000"/>
          <a:lstStyle/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chemeClr val="bg2">
                    <a:lumMod val="10000"/>
                  </a:schemeClr>
                </a:solidFill>
                <a:latin typeface="Tuffy" panose="020B0603060100000000" pitchFamily="34" charset="0"/>
              </a:rPr>
              <a:t>Practise and learn weekly spelling lists – make it fun!</a:t>
            </a: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endParaRPr lang="en-GB" sz="1600" dirty="0">
              <a:solidFill>
                <a:schemeClr val="bg2">
                  <a:lumMod val="10000"/>
                </a:schemeClr>
              </a:solidFill>
              <a:latin typeface="Tuffy" panose="020B0603060100000000" pitchFamily="34" charset="0"/>
            </a:endParaRP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chemeClr val="bg2">
                    <a:lumMod val="10000"/>
                  </a:schemeClr>
                </a:solidFill>
                <a:latin typeface="Tuffy" panose="020B0603060100000000" pitchFamily="34" charset="0"/>
              </a:rPr>
              <a:t>Encourage opportunities for writing, such as letters to family or friends, shopping lists, notes or reminders, stories or poems.</a:t>
            </a: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endParaRPr lang="en-GB" sz="1600" dirty="0">
              <a:solidFill>
                <a:schemeClr val="bg2">
                  <a:lumMod val="10000"/>
                </a:schemeClr>
              </a:solidFill>
              <a:latin typeface="Tuffy" panose="020B0603060100000000" pitchFamily="34" charset="0"/>
            </a:endParaRP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chemeClr val="bg2">
                    <a:lumMod val="10000"/>
                  </a:schemeClr>
                </a:solidFill>
                <a:latin typeface="Tuffy" panose="020B0603060100000000" pitchFamily="34" charset="0"/>
              </a:rPr>
              <a:t>Write together – be a good role model for writing.</a:t>
            </a: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endParaRPr lang="en-GB" sz="1600" dirty="0">
              <a:solidFill>
                <a:schemeClr val="bg2">
                  <a:lumMod val="10000"/>
                </a:schemeClr>
              </a:solidFill>
              <a:latin typeface="Tuffy" panose="020B0603060100000000" pitchFamily="34" charset="0"/>
            </a:endParaRP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chemeClr val="bg2">
                    <a:lumMod val="10000"/>
                  </a:schemeClr>
                </a:solidFill>
                <a:latin typeface="Tuffy" panose="020B0603060100000000" pitchFamily="34" charset="0"/>
              </a:rPr>
              <a:t>Encourage use of a dictionary to check spelling.</a:t>
            </a: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endParaRPr lang="en-GB" sz="1600" dirty="0">
              <a:solidFill>
                <a:schemeClr val="bg2">
                  <a:lumMod val="10000"/>
                </a:schemeClr>
              </a:solidFill>
              <a:latin typeface="Tuffy" panose="020B0603060100000000" pitchFamily="34" charset="0"/>
            </a:endParaRP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chemeClr val="bg2">
                    <a:lumMod val="10000"/>
                  </a:schemeClr>
                </a:solidFill>
                <a:latin typeface="Tuffy" panose="020B0603060100000000" pitchFamily="34" charset="0"/>
              </a:rPr>
              <a:t>Allow your child to use a computer for word processing, which will allow for editing and correcting of errors without lots of crossing out.</a:t>
            </a: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endParaRPr lang="en-GB" sz="1600" dirty="0">
              <a:solidFill>
                <a:schemeClr val="bg2">
                  <a:lumMod val="10000"/>
                </a:schemeClr>
              </a:solidFill>
              <a:latin typeface="Tuffy" panose="020B0603060100000000" pitchFamily="34" charset="0"/>
            </a:endParaRP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chemeClr val="bg2">
                    <a:lumMod val="10000"/>
                  </a:schemeClr>
                </a:solidFill>
                <a:latin typeface="Tuffy" panose="020B0603060100000000" pitchFamily="34" charset="0"/>
              </a:rPr>
              <a:t>Remember that good readers become good writers! Identify good writing features when reading (e.g. vocabulary, sentence structure, punctuation).</a:t>
            </a: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endParaRPr lang="en-GB" sz="1600" dirty="0">
              <a:solidFill>
                <a:schemeClr val="bg2">
                  <a:lumMod val="10000"/>
                </a:schemeClr>
              </a:solidFill>
              <a:latin typeface="Tuffy" panose="020B0603060100000000" pitchFamily="34" charset="0"/>
            </a:endParaRP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chemeClr val="bg2">
                    <a:lumMod val="10000"/>
                  </a:schemeClr>
                </a:solidFill>
                <a:latin typeface="Tuffy" panose="020B0603060100000000" pitchFamily="34" charset="0"/>
              </a:rPr>
              <a:t>Show your appreciation: praise and encourage, even for small successes!</a:t>
            </a: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endParaRPr lang="en-GB" sz="1600" dirty="0">
              <a:solidFill>
                <a:schemeClr val="bg2">
                  <a:lumMod val="10000"/>
                </a:schemeClr>
              </a:solidFill>
              <a:latin typeface="Tuffy" panose="020B0603060100000000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F34CF60-78CC-4C85-BEA8-CC17BD77C93A}"/>
              </a:ext>
            </a:extLst>
          </p:cNvPr>
          <p:cNvSpPr/>
          <p:nvPr/>
        </p:nvSpPr>
        <p:spPr>
          <a:xfrm>
            <a:off x="1878014" y="1206500"/>
            <a:ext cx="8429625" cy="5329238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216000" rIns="216000" bIns="216000"/>
          <a:lstStyle/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Practise and learn weekly spelling lists – make it fun!</a:t>
            </a: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endParaRPr lang="en-GB" dirty="0">
              <a:solidFill>
                <a:schemeClr val="bg2">
                  <a:lumMod val="10000"/>
                </a:schemeClr>
              </a:solidFill>
              <a:latin typeface="Comic Sans MS" panose="030F0702030302020204" pitchFamily="66" charset="0"/>
            </a:endParaRP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Encourage opportunities for writing, such as letters to family or friends, shopping lists, notes or reminders, stories or poems.</a:t>
            </a: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endParaRPr lang="en-GB" dirty="0">
              <a:solidFill>
                <a:schemeClr val="bg2">
                  <a:lumMod val="10000"/>
                </a:schemeClr>
              </a:solidFill>
              <a:latin typeface="Comic Sans MS" panose="030F0702030302020204" pitchFamily="66" charset="0"/>
            </a:endParaRP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Write together – be a good role model for writing.</a:t>
            </a: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endParaRPr lang="en-GB" dirty="0">
              <a:solidFill>
                <a:schemeClr val="bg2">
                  <a:lumMod val="10000"/>
                </a:schemeClr>
              </a:solidFill>
              <a:latin typeface="Comic Sans MS" panose="030F0702030302020204" pitchFamily="66" charset="0"/>
            </a:endParaRP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Encourage use of a dictionary to check spelling.</a:t>
            </a: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endParaRPr lang="en-GB" dirty="0">
              <a:solidFill>
                <a:schemeClr val="bg2">
                  <a:lumMod val="10000"/>
                </a:schemeClr>
              </a:solidFill>
              <a:latin typeface="Comic Sans MS" panose="030F0702030302020204" pitchFamily="66" charset="0"/>
            </a:endParaRP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Allow your child to use a computer for word processing, which will allow for editing and correcting of errors without lots of crossing out.</a:t>
            </a: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endParaRPr lang="en-GB" dirty="0">
              <a:solidFill>
                <a:schemeClr val="bg2">
                  <a:lumMod val="10000"/>
                </a:schemeClr>
              </a:solidFill>
              <a:latin typeface="Comic Sans MS" panose="030F0702030302020204" pitchFamily="66" charset="0"/>
            </a:endParaRP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Remember that good readers become good writers! Identify good writing features when reading (e.g. vocabulary, sentence structure, punctuation).</a:t>
            </a: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endParaRPr lang="en-GB" dirty="0">
              <a:solidFill>
                <a:schemeClr val="bg2">
                  <a:lumMod val="10000"/>
                </a:schemeClr>
              </a:solidFill>
              <a:latin typeface="Comic Sans MS" panose="030F0702030302020204" pitchFamily="66" charset="0"/>
            </a:endParaRP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Show your appreciation: praise and encourage, even for small successes!</a:t>
            </a: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endParaRPr lang="en-GB" sz="1600" dirty="0">
              <a:solidFill>
                <a:schemeClr val="bg2">
                  <a:lumMod val="10000"/>
                </a:schemeClr>
              </a:solidFill>
              <a:latin typeface="Tuffy" panose="020B0603060100000000" pitchFamily="34" charset="0"/>
            </a:endParaRPr>
          </a:p>
        </p:txBody>
      </p:sp>
      <p:sp>
        <p:nvSpPr>
          <p:cNvPr id="10" name="Oval 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63B078C-1B32-4500-9A35-1D029EBDC3A1}"/>
              </a:ext>
            </a:extLst>
          </p:cNvPr>
          <p:cNvSpPr/>
          <p:nvPr/>
        </p:nvSpPr>
        <p:spPr>
          <a:xfrm>
            <a:off x="12596813" y="668339"/>
            <a:ext cx="755650" cy="757237"/>
          </a:xfrm>
          <a:prstGeom prst="ellipse">
            <a:avLst/>
          </a:prstGeom>
          <a:solidFill>
            <a:srgbClr val="A2DD6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GB" sz="1000" dirty="0">
                <a:solidFill>
                  <a:schemeClr val="bg1"/>
                </a:solidFill>
                <a:latin typeface="Tuffy" panose="020B0603060100000000" pitchFamily="34" charset="0"/>
              </a:rPr>
              <a:t>next page</a:t>
            </a:r>
          </a:p>
        </p:txBody>
      </p:sp>
      <p:sp>
        <p:nvSpPr>
          <p:cNvPr id="13" name="Oval 12">
            <a:hlinkClick r:id="rId3" action="ppaction://hlinksldjump"/>
            <a:extLst>
              <a:ext uri="{FF2B5EF4-FFF2-40B4-BE49-F238E27FC236}">
                <a16:creationId xmlns:a16="http://schemas.microsoft.com/office/drawing/2014/main" id="{A8234B59-6A43-457E-ACEE-F89AF068A0E8}"/>
              </a:ext>
            </a:extLst>
          </p:cNvPr>
          <p:cNvSpPr/>
          <p:nvPr/>
        </p:nvSpPr>
        <p:spPr>
          <a:xfrm>
            <a:off x="12599988" y="668339"/>
            <a:ext cx="755650" cy="757237"/>
          </a:xfrm>
          <a:prstGeom prst="ellipse">
            <a:avLst/>
          </a:prstGeom>
          <a:solidFill>
            <a:srgbClr val="C0E894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GB" sz="1000" dirty="0">
                <a:solidFill>
                  <a:schemeClr val="bg1"/>
                </a:solidFill>
                <a:latin typeface="Tuffy" panose="020B0603060100000000" pitchFamily="34" charset="0"/>
              </a:rPr>
              <a:t>chapter</a:t>
            </a:r>
          </a:p>
          <a:p>
            <a:pPr algn="ctr">
              <a:defRPr/>
            </a:pPr>
            <a:r>
              <a:rPr lang="en-GB" sz="1000" dirty="0">
                <a:solidFill>
                  <a:schemeClr val="bg1"/>
                </a:solidFill>
                <a:latin typeface="Tuffy" panose="020B0603060100000000" pitchFamily="34" charset="0"/>
              </a:rPr>
              <a:t>menu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1">
            <a:extLst>
              <a:ext uri="{FF2B5EF4-FFF2-40B4-BE49-F238E27FC236}">
                <a16:creationId xmlns:a16="http://schemas.microsoft.com/office/drawing/2014/main" id="{7F77EA51-14F9-4E43-9B14-13662BAA9F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2325" y="1490664"/>
            <a:ext cx="644525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6000" b="1" dirty="0">
                <a:solidFill>
                  <a:schemeClr val="tx1"/>
                </a:solidFill>
                <a:latin typeface="+mj-lt"/>
              </a:rPr>
              <a:t>EXAMPLE SATS QUESTIONS…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1">
            <a:extLst>
              <a:ext uri="{FF2B5EF4-FFF2-40B4-BE49-F238E27FC236}">
                <a16:creationId xmlns:a16="http://schemas.microsoft.com/office/drawing/2014/main" id="{F44660E7-D429-4B2D-BC32-FD1F131D15D8}"/>
              </a:ext>
            </a:extLst>
          </p:cNvPr>
          <p:cNvGrpSpPr>
            <a:grpSpLocks/>
          </p:cNvGrpSpPr>
          <p:nvPr/>
        </p:nvGrpSpPr>
        <p:grpSpPr bwMode="auto">
          <a:xfrm>
            <a:off x="1890714" y="1228725"/>
            <a:ext cx="8429625" cy="5329238"/>
            <a:chOff x="366713" y="1228725"/>
            <a:chExt cx="8429625" cy="5329238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1DAA6A0-8F0D-41A0-9719-DE7304D36BB7}"/>
                </a:ext>
              </a:extLst>
            </p:cNvPr>
            <p:cNvSpPr/>
            <p:nvPr/>
          </p:nvSpPr>
          <p:spPr>
            <a:xfrm>
              <a:off x="366713" y="1228725"/>
              <a:ext cx="8429625" cy="5329238"/>
            </a:xfrm>
            <a:prstGeom prst="rect">
              <a:avLst/>
            </a:pr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6000" tIns="216000" rIns="216000" bIns="216000"/>
            <a:lstStyle/>
            <a:p>
              <a:pPr marL="182562">
                <a:defRPr/>
              </a:pPr>
              <a:r>
                <a:rPr lang="en-GB" sz="1600" dirty="0">
                  <a:solidFill>
                    <a:schemeClr val="bg2">
                      <a:lumMod val="10000"/>
                    </a:schemeClr>
                  </a:solidFill>
                  <a:latin typeface="Comic Sans MS" panose="030F0702030302020204" pitchFamily="66" charset="0"/>
                </a:rPr>
                <a:t>Questions are designed to assess the comprehension and understanding of a child’s reading.</a:t>
              </a:r>
            </a:p>
            <a:p>
              <a:pPr marL="182562">
                <a:defRPr/>
              </a:pPr>
              <a:endParaRPr lang="en-GB" sz="1600" dirty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endParaRPr>
            </a:p>
            <a:p>
              <a:pPr marL="182562">
                <a:defRPr/>
              </a:pPr>
              <a:r>
                <a:rPr lang="en-GB" sz="16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There are a variety of question types:</a:t>
              </a:r>
            </a:p>
            <a:p>
              <a:pPr>
                <a:defRPr/>
              </a:pPr>
              <a:endParaRPr lang="en-GB" sz="1600" dirty="0">
                <a:solidFill>
                  <a:schemeClr val="tx1"/>
                </a:solidFill>
                <a:latin typeface="Comic Sans MS" panose="030F0702030302020204" pitchFamily="66" charset="0"/>
              </a:endParaRPr>
            </a:p>
            <a:p>
              <a:pPr>
                <a:defRPr/>
              </a:pPr>
              <a:r>
                <a:rPr lang="en-GB" sz="1600" b="1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Multiple Choice</a:t>
              </a:r>
            </a:p>
            <a:p>
              <a:pPr>
                <a:defRPr/>
              </a:pPr>
              <a:endParaRPr lang="en-GB" sz="1600" dirty="0">
                <a:solidFill>
                  <a:schemeClr val="tx1"/>
                </a:solidFill>
                <a:latin typeface="Tuffy" panose="020B0603060100000000" pitchFamily="34" charset="0"/>
              </a:endParaRPr>
            </a:p>
            <a:p>
              <a:pPr>
                <a:defRPr/>
              </a:pPr>
              <a:endParaRPr lang="en-GB" sz="1600" dirty="0">
                <a:solidFill>
                  <a:schemeClr val="tx1"/>
                </a:solidFill>
                <a:latin typeface="Tuffy" panose="020B0603060100000000" pitchFamily="34" charset="0"/>
              </a:endParaRPr>
            </a:p>
            <a:p>
              <a:pPr>
                <a:defRPr/>
              </a:pPr>
              <a:endParaRPr lang="en-GB" sz="1600" dirty="0">
                <a:solidFill>
                  <a:schemeClr val="tx1"/>
                </a:solidFill>
                <a:latin typeface="Tuffy" panose="020B0603060100000000" pitchFamily="34" charset="0"/>
              </a:endParaRPr>
            </a:p>
            <a:p>
              <a:pPr marL="182562">
                <a:defRPr/>
              </a:pPr>
              <a:endParaRPr lang="en-GB" sz="1600" dirty="0">
                <a:solidFill>
                  <a:schemeClr val="bg2">
                    <a:lumMod val="10000"/>
                  </a:schemeClr>
                </a:solidFill>
                <a:latin typeface="Tuffy" panose="020B0603060100000000" pitchFamily="34" charset="0"/>
              </a:endParaRPr>
            </a:p>
          </p:txBody>
        </p:sp>
        <p:pic>
          <p:nvPicPr>
            <p:cNvPr id="32778" name="Picture 2">
              <a:extLst>
                <a:ext uri="{FF2B5EF4-FFF2-40B4-BE49-F238E27FC236}">
                  <a16:creationId xmlns:a16="http://schemas.microsoft.com/office/drawing/2014/main" id="{1C188159-6EFB-4CB6-986F-249E235973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525" y="3311525"/>
              <a:ext cx="7429500" cy="2511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2772" name="Rectangle 3">
            <a:extLst>
              <a:ext uri="{FF2B5EF4-FFF2-40B4-BE49-F238E27FC236}">
                <a16:creationId xmlns:a16="http://schemas.microsoft.com/office/drawing/2014/main" id="{88B65162-8CFB-4238-92C0-4FDD7C118D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5819" y="411715"/>
            <a:ext cx="782618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3600" b="1" dirty="0">
                <a:solidFill>
                  <a:schemeClr val="tx1"/>
                </a:solidFill>
                <a:latin typeface="Comic Sans MS" panose="030F0702030302020204" pitchFamily="66" charset="0"/>
              </a:rPr>
              <a:t>READING: SAMPLE QUESTIONS</a:t>
            </a:r>
          </a:p>
        </p:txBody>
      </p:sp>
      <p:pic>
        <p:nvPicPr>
          <p:cNvPr id="32773" name="Picture 14">
            <a:extLst>
              <a:ext uri="{FF2B5EF4-FFF2-40B4-BE49-F238E27FC236}">
                <a16:creationId xmlns:a16="http://schemas.microsoft.com/office/drawing/2014/main" id="{C34D1E7E-10F0-4516-BB10-5CB352F248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913" y="6716714"/>
            <a:ext cx="582612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9311308-8203-41E1-824F-9C7BA73016DE}"/>
              </a:ext>
            </a:extLst>
          </p:cNvPr>
          <p:cNvSpPr/>
          <p:nvPr/>
        </p:nvSpPr>
        <p:spPr>
          <a:xfrm>
            <a:off x="13328650" y="2779714"/>
            <a:ext cx="755650" cy="758825"/>
          </a:xfrm>
          <a:prstGeom prst="ellipse">
            <a:avLst/>
          </a:prstGeom>
          <a:solidFill>
            <a:srgbClr val="A2DD6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GB" sz="1000" dirty="0">
                <a:solidFill>
                  <a:schemeClr val="bg1"/>
                </a:solidFill>
                <a:latin typeface="Tuffy" panose="020B0603060100000000" pitchFamily="34" charset="0"/>
              </a:rPr>
              <a:t>next page</a:t>
            </a:r>
          </a:p>
        </p:txBody>
      </p:sp>
      <p:sp>
        <p:nvSpPr>
          <p:cNvPr id="13" name="Oval 12">
            <a:hlinkClick r:id="rId4" action="ppaction://hlinksldjump"/>
            <a:extLst>
              <a:ext uri="{FF2B5EF4-FFF2-40B4-BE49-F238E27FC236}">
                <a16:creationId xmlns:a16="http://schemas.microsoft.com/office/drawing/2014/main" id="{8DEC94BB-451E-4C4D-A938-D7EE0BA8E72A}"/>
              </a:ext>
            </a:extLst>
          </p:cNvPr>
          <p:cNvSpPr/>
          <p:nvPr/>
        </p:nvSpPr>
        <p:spPr>
          <a:xfrm>
            <a:off x="13328650" y="2781300"/>
            <a:ext cx="755650" cy="757238"/>
          </a:xfrm>
          <a:prstGeom prst="ellipse">
            <a:avLst/>
          </a:prstGeom>
          <a:solidFill>
            <a:srgbClr val="C0E894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GB" sz="1000" dirty="0">
                <a:solidFill>
                  <a:schemeClr val="bg1"/>
                </a:solidFill>
                <a:latin typeface="Tuffy" panose="020B0603060100000000" pitchFamily="34" charset="0"/>
              </a:rPr>
              <a:t>chapter</a:t>
            </a:r>
          </a:p>
          <a:p>
            <a:pPr algn="ctr">
              <a:defRPr/>
            </a:pPr>
            <a:r>
              <a:rPr lang="en-GB" sz="1000" dirty="0">
                <a:solidFill>
                  <a:schemeClr val="bg1"/>
                </a:solidFill>
                <a:latin typeface="Tuffy" panose="020B0603060100000000" pitchFamily="34" charset="0"/>
              </a:rPr>
              <a:t>menu</a:t>
            </a:r>
          </a:p>
        </p:txBody>
      </p:sp>
      <p:pic>
        <p:nvPicPr>
          <p:cNvPr id="32776" name="Picture 2">
            <a:extLst>
              <a:ext uri="{FF2B5EF4-FFF2-40B4-BE49-F238E27FC236}">
                <a16:creationId xmlns:a16="http://schemas.microsoft.com/office/drawing/2014/main" id="{B51EA301-8BD6-41FE-AB03-63FC023067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591" y="3159126"/>
            <a:ext cx="8665870" cy="292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>
            <a:extLst>
              <a:ext uri="{FF2B5EF4-FFF2-40B4-BE49-F238E27FC236}">
                <a16:creationId xmlns:a16="http://schemas.microsoft.com/office/drawing/2014/main" id="{C474EEDE-29D5-470D-B80A-583725C541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87" t="16716" r="26086" b="5952"/>
          <a:stretch>
            <a:fillRect/>
          </a:stretch>
        </p:blipFill>
        <p:spPr bwMode="auto">
          <a:xfrm>
            <a:off x="607822" y="1213643"/>
            <a:ext cx="5208474" cy="5498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3">
            <a:extLst>
              <a:ext uri="{FF2B5EF4-FFF2-40B4-BE49-F238E27FC236}">
                <a16:creationId xmlns:a16="http://schemas.microsoft.com/office/drawing/2014/main" id="{CA02DDD5-B635-4AF0-B422-688495C680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46" t="12323" r="31746" b="5801"/>
          <a:stretch>
            <a:fillRect/>
          </a:stretch>
        </p:blipFill>
        <p:spPr bwMode="auto">
          <a:xfrm>
            <a:off x="5737860" y="1213643"/>
            <a:ext cx="4512564" cy="569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Rectangle 3">
            <a:extLst>
              <a:ext uri="{FF2B5EF4-FFF2-40B4-BE49-F238E27FC236}">
                <a16:creationId xmlns:a16="http://schemas.microsoft.com/office/drawing/2014/main" id="{61603F15-49DD-4ACF-925A-4F21FE388E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762001"/>
            <a:ext cx="14557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800" u="sng">
                <a:solidFill>
                  <a:schemeClr val="tx2"/>
                </a:solidFill>
                <a:latin typeface="Comic Sans MS" panose="030F0702030302020204" pitchFamily="66" charset="0"/>
              </a:rPr>
              <a:t>Paper 2</a:t>
            </a:r>
            <a:endParaRPr lang="en-GB" altLang="en-US" sz="28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>
            <a:extLst>
              <a:ext uri="{FF2B5EF4-FFF2-40B4-BE49-F238E27FC236}">
                <a16:creationId xmlns:a16="http://schemas.microsoft.com/office/drawing/2014/main" id="{97AD090B-0203-44CB-A3A0-2684D123C9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6668" y="423863"/>
            <a:ext cx="676339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3600" b="1" dirty="0">
                <a:solidFill>
                  <a:schemeClr val="tx1"/>
                </a:solidFill>
                <a:latin typeface="+mj-lt"/>
              </a:rPr>
              <a:t>READING: SAMPLE QUESTIONS</a:t>
            </a:r>
          </a:p>
        </p:txBody>
      </p:sp>
      <p:pic>
        <p:nvPicPr>
          <p:cNvPr id="34820" name="Picture 14">
            <a:extLst>
              <a:ext uri="{FF2B5EF4-FFF2-40B4-BE49-F238E27FC236}">
                <a16:creationId xmlns:a16="http://schemas.microsoft.com/office/drawing/2014/main" id="{27EFAA13-29A1-4A43-8355-F91EFC6538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913" y="6716714"/>
            <a:ext cx="582612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603E1CE-5828-45ED-A419-2A543D3A9CB8}"/>
              </a:ext>
            </a:extLst>
          </p:cNvPr>
          <p:cNvSpPr/>
          <p:nvPr/>
        </p:nvSpPr>
        <p:spPr>
          <a:xfrm>
            <a:off x="1920240" y="1024128"/>
            <a:ext cx="8400099" cy="5352860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216000" rIns="216000" bIns="216000"/>
          <a:lstStyle/>
          <a:p>
            <a:pPr>
              <a:defRPr/>
            </a:pPr>
            <a:r>
              <a:rPr lang="en-GB" sz="1600" b="1" dirty="0">
                <a:solidFill>
                  <a:schemeClr val="tx1"/>
                </a:solidFill>
                <a:latin typeface="Comic Sans MS" panose="030F0702030302020204" pitchFamily="66" charset="0"/>
              </a:rPr>
              <a:t>Ranking/Ordering</a:t>
            </a:r>
          </a:p>
          <a:p>
            <a:pPr>
              <a:defRPr/>
            </a:pPr>
            <a:endParaRPr lang="en-GB" sz="1600" u="sng" dirty="0">
              <a:solidFill>
                <a:schemeClr val="tx1"/>
              </a:solidFill>
              <a:latin typeface="Tuffy" panose="020B0603060100000000" pitchFamily="34" charset="0"/>
            </a:endParaRPr>
          </a:p>
          <a:p>
            <a:pPr>
              <a:defRPr/>
            </a:pPr>
            <a:endParaRPr lang="en-GB" sz="1600" u="sng" dirty="0">
              <a:solidFill>
                <a:schemeClr val="tx1"/>
              </a:solidFill>
              <a:latin typeface="Tuffy" panose="020B0603060100000000" pitchFamily="34" charset="0"/>
            </a:endParaRPr>
          </a:p>
          <a:p>
            <a:pPr>
              <a:defRPr/>
            </a:pPr>
            <a:endParaRPr lang="en-GB" sz="1600" dirty="0">
              <a:solidFill>
                <a:schemeClr val="tx1"/>
              </a:solidFill>
              <a:latin typeface="Tuffy" panose="020B0603060100000000" pitchFamily="34" charset="0"/>
            </a:endParaRPr>
          </a:p>
          <a:p>
            <a:pPr>
              <a:defRPr/>
            </a:pPr>
            <a:endParaRPr lang="en-GB" sz="1600" dirty="0">
              <a:solidFill>
                <a:schemeClr val="tx1"/>
              </a:solidFill>
              <a:latin typeface="Tuffy" panose="020B0603060100000000" pitchFamily="34" charset="0"/>
            </a:endParaRPr>
          </a:p>
          <a:p>
            <a:pPr>
              <a:defRPr/>
            </a:pPr>
            <a:endParaRPr lang="en-GB" sz="1600" dirty="0">
              <a:solidFill>
                <a:schemeClr val="tx1"/>
              </a:solidFill>
              <a:latin typeface="Tuffy" panose="020B0603060100000000" pitchFamily="34" charset="0"/>
            </a:endParaRPr>
          </a:p>
          <a:p>
            <a:pPr>
              <a:defRPr/>
            </a:pPr>
            <a:endParaRPr lang="en-GB" sz="1600" dirty="0">
              <a:solidFill>
                <a:schemeClr val="tx1"/>
              </a:solidFill>
              <a:latin typeface="Tuffy" panose="020B0603060100000000" pitchFamily="34" charset="0"/>
            </a:endParaRPr>
          </a:p>
          <a:p>
            <a:pPr>
              <a:defRPr/>
            </a:pPr>
            <a:endParaRPr lang="en-GB" sz="1600" dirty="0">
              <a:solidFill>
                <a:schemeClr val="tx1"/>
              </a:solidFill>
              <a:latin typeface="Tuffy" panose="020B0603060100000000" pitchFamily="34" charset="0"/>
            </a:endParaRPr>
          </a:p>
          <a:p>
            <a:pPr>
              <a:defRPr/>
            </a:pPr>
            <a:endParaRPr lang="en-GB" sz="1600" dirty="0">
              <a:solidFill>
                <a:schemeClr val="tx1"/>
              </a:solidFill>
              <a:latin typeface="Tuffy" panose="020B0603060100000000" pitchFamily="34" charset="0"/>
            </a:endParaRPr>
          </a:p>
          <a:p>
            <a:pPr>
              <a:defRPr/>
            </a:pPr>
            <a:endParaRPr lang="en-GB" sz="1600" dirty="0">
              <a:solidFill>
                <a:schemeClr val="tx1"/>
              </a:solidFill>
              <a:latin typeface="Tuffy" panose="020B0603060100000000" pitchFamily="34" charset="0"/>
            </a:endParaRPr>
          </a:p>
          <a:p>
            <a:pPr>
              <a:defRPr/>
            </a:pPr>
            <a:endParaRPr lang="en-GB" sz="1600" dirty="0">
              <a:solidFill>
                <a:schemeClr val="tx1"/>
              </a:solidFill>
              <a:latin typeface="Tuffy" panose="020B0603060100000000" pitchFamily="34" charset="0"/>
            </a:endParaRPr>
          </a:p>
          <a:p>
            <a:pPr>
              <a:defRPr/>
            </a:pPr>
            <a:endParaRPr lang="en-GB" sz="1600" dirty="0">
              <a:solidFill>
                <a:schemeClr val="tx1"/>
              </a:solidFill>
              <a:latin typeface="Tuffy" panose="020B0603060100000000" pitchFamily="34" charset="0"/>
            </a:endParaRPr>
          </a:p>
          <a:p>
            <a:pPr>
              <a:defRPr/>
            </a:pPr>
            <a:endParaRPr lang="en-GB" sz="1600" u="sng" dirty="0">
              <a:solidFill>
                <a:schemeClr val="tx1"/>
              </a:solidFill>
              <a:latin typeface="Tuffy" panose="020B0603060100000000" pitchFamily="34" charset="0"/>
            </a:endParaRPr>
          </a:p>
          <a:p>
            <a:pPr>
              <a:defRPr/>
            </a:pPr>
            <a:endParaRPr lang="en-GB" sz="1600" dirty="0">
              <a:solidFill>
                <a:schemeClr val="bg2">
                  <a:lumMod val="10000"/>
                </a:schemeClr>
              </a:solidFill>
              <a:latin typeface="Tuffy" panose="020B0603060100000000" pitchFamily="34" charset="0"/>
            </a:endParaRPr>
          </a:p>
        </p:txBody>
      </p:sp>
      <p:sp>
        <p:nvSpPr>
          <p:cNvPr id="10" name="Oval 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6ECB06E-BF2E-4A39-B8C7-2C790520DE65}"/>
              </a:ext>
            </a:extLst>
          </p:cNvPr>
          <p:cNvSpPr/>
          <p:nvPr/>
        </p:nvSpPr>
        <p:spPr>
          <a:xfrm>
            <a:off x="13752513" y="1981200"/>
            <a:ext cx="755650" cy="757238"/>
          </a:xfrm>
          <a:prstGeom prst="ellipse">
            <a:avLst/>
          </a:prstGeom>
          <a:solidFill>
            <a:srgbClr val="A2DD6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GB" sz="1000" dirty="0">
                <a:solidFill>
                  <a:schemeClr val="bg1"/>
                </a:solidFill>
                <a:latin typeface="Tuffy" panose="020B0603060100000000" pitchFamily="34" charset="0"/>
              </a:rPr>
              <a:t>next page</a:t>
            </a:r>
          </a:p>
        </p:txBody>
      </p:sp>
      <p:sp>
        <p:nvSpPr>
          <p:cNvPr id="13" name="Oval 12">
            <a:hlinkClick r:id="rId3" action="ppaction://hlinksldjump"/>
            <a:extLst>
              <a:ext uri="{FF2B5EF4-FFF2-40B4-BE49-F238E27FC236}">
                <a16:creationId xmlns:a16="http://schemas.microsoft.com/office/drawing/2014/main" id="{65D5DF36-9B16-407A-88BC-24C46423014D}"/>
              </a:ext>
            </a:extLst>
          </p:cNvPr>
          <p:cNvSpPr/>
          <p:nvPr/>
        </p:nvSpPr>
        <p:spPr>
          <a:xfrm>
            <a:off x="13777913" y="2084389"/>
            <a:ext cx="755650" cy="757237"/>
          </a:xfrm>
          <a:prstGeom prst="ellipse">
            <a:avLst/>
          </a:prstGeom>
          <a:solidFill>
            <a:srgbClr val="C0E894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GB" sz="1000" dirty="0">
                <a:solidFill>
                  <a:schemeClr val="bg1"/>
                </a:solidFill>
                <a:latin typeface="Tuffy" panose="020B0603060100000000" pitchFamily="34" charset="0"/>
              </a:rPr>
              <a:t>chapter</a:t>
            </a:r>
          </a:p>
          <a:p>
            <a:pPr algn="ctr">
              <a:defRPr/>
            </a:pPr>
            <a:r>
              <a:rPr lang="en-GB" sz="1000" dirty="0">
                <a:solidFill>
                  <a:schemeClr val="bg1"/>
                </a:solidFill>
                <a:latin typeface="Tuffy" panose="020B0603060100000000" pitchFamily="34" charset="0"/>
              </a:rPr>
              <a:t>menu</a:t>
            </a:r>
          </a:p>
        </p:txBody>
      </p:sp>
      <p:pic>
        <p:nvPicPr>
          <p:cNvPr id="34824" name="Picture 4">
            <a:extLst>
              <a:ext uri="{FF2B5EF4-FFF2-40B4-BE49-F238E27FC236}">
                <a16:creationId xmlns:a16="http://schemas.microsoft.com/office/drawing/2014/main" id="{294DBD26-D0B7-4BB6-9CB5-7304257ED2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"/>
          <a:stretch>
            <a:fillRect/>
          </a:stretch>
        </p:blipFill>
        <p:spPr bwMode="auto">
          <a:xfrm>
            <a:off x="1871661" y="1653478"/>
            <a:ext cx="8641731" cy="4527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>
            <a:extLst>
              <a:ext uri="{FF2B5EF4-FFF2-40B4-BE49-F238E27FC236}">
                <a16:creationId xmlns:a16="http://schemas.microsoft.com/office/drawing/2014/main" id="{4A9EA391-215B-42B7-87C2-94EB78CC58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9072" y="582394"/>
            <a:ext cx="676339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3600" b="1" dirty="0">
                <a:solidFill>
                  <a:schemeClr val="tx1"/>
                </a:solidFill>
                <a:latin typeface="+mj-lt"/>
              </a:rPr>
              <a:t>READING: SAMPLE QUESTIONS</a:t>
            </a:r>
          </a:p>
        </p:txBody>
      </p:sp>
      <p:pic>
        <p:nvPicPr>
          <p:cNvPr id="35844" name="Picture 14">
            <a:extLst>
              <a:ext uri="{FF2B5EF4-FFF2-40B4-BE49-F238E27FC236}">
                <a16:creationId xmlns:a16="http://schemas.microsoft.com/office/drawing/2014/main" id="{0D1A3C72-24A5-4D4C-BDFB-0183A34A72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1963" y="1481139"/>
            <a:ext cx="582612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88A7CED-B2D3-4301-9078-15E3CF09555C}"/>
              </a:ext>
            </a:extLst>
          </p:cNvPr>
          <p:cNvSpPr/>
          <p:nvPr/>
        </p:nvSpPr>
        <p:spPr>
          <a:xfrm>
            <a:off x="486171" y="1231531"/>
            <a:ext cx="4007881" cy="5329238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216000" rIns="216000" bIns="216000"/>
          <a:lstStyle/>
          <a:p>
            <a:pPr>
              <a:defRPr/>
            </a:pPr>
            <a:r>
              <a:rPr lang="en-GB" sz="1600" b="1" dirty="0">
                <a:solidFill>
                  <a:schemeClr val="tx1"/>
                </a:solidFill>
                <a:latin typeface="Comic Sans MS" panose="030F0702030302020204" pitchFamily="66" charset="0"/>
              </a:rPr>
              <a:t>Matching/Labelling</a:t>
            </a:r>
          </a:p>
          <a:p>
            <a:pPr>
              <a:defRPr/>
            </a:pPr>
            <a:endParaRPr lang="en-GB" sz="1600" u="sng" dirty="0">
              <a:solidFill>
                <a:schemeClr val="tx1"/>
              </a:solidFill>
              <a:latin typeface="Tuffy" panose="020B0603060100000000" pitchFamily="34" charset="0"/>
            </a:endParaRPr>
          </a:p>
          <a:p>
            <a:pPr>
              <a:defRPr/>
            </a:pPr>
            <a:endParaRPr lang="en-GB" sz="1600" u="sng" dirty="0">
              <a:solidFill>
                <a:schemeClr val="tx1"/>
              </a:solidFill>
              <a:latin typeface="Tuffy" panose="020B0603060100000000" pitchFamily="34" charset="0"/>
            </a:endParaRPr>
          </a:p>
          <a:p>
            <a:pPr>
              <a:defRPr/>
            </a:pPr>
            <a:endParaRPr lang="en-GB" sz="1600" u="sng" dirty="0">
              <a:solidFill>
                <a:schemeClr val="tx1"/>
              </a:solidFill>
              <a:latin typeface="Tuffy" panose="020B0603060100000000" pitchFamily="34" charset="0"/>
            </a:endParaRPr>
          </a:p>
          <a:p>
            <a:pPr>
              <a:defRPr/>
            </a:pPr>
            <a:endParaRPr lang="en-GB" sz="1600" u="sng" dirty="0">
              <a:solidFill>
                <a:schemeClr val="tx1"/>
              </a:solidFill>
              <a:latin typeface="Tuffy" panose="020B0603060100000000" pitchFamily="34" charset="0"/>
            </a:endParaRPr>
          </a:p>
          <a:p>
            <a:pPr>
              <a:defRPr/>
            </a:pPr>
            <a:endParaRPr lang="en-GB" sz="1600" u="sng" dirty="0">
              <a:solidFill>
                <a:schemeClr val="tx1"/>
              </a:solidFill>
              <a:latin typeface="Tuffy" panose="020B0603060100000000" pitchFamily="34" charset="0"/>
            </a:endParaRPr>
          </a:p>
          <a:p>
            <a:pPr>
              <a:defRPr/>
            </a:pPr>
            <a:endParaRPr lang="en-GB" sz="1600" u="sng" dirty="0">
              <a:solidFill>
                <a:schemeClr val="tx1"/>
              </a:solidFill>
              <a:latin typeface="Tuffy" panose="020B0603060100000000" pitchFamily="34" charset="0"/>
            </a:endParaRPr>
          </a:p>
          <a:p>
            <a:pPr>
              <a:defRPr/>
            </a:pPr>
            <a:endParaRPr lang="en-GB" sz="1600" u="sng" dirty="0">
              <a:solidFill>
                <a:schemeClr val="tx1"/>
              </a:solidFill>
              <a:latin typeface="Tuffy" panose="020B0603060100000000" pitchFamily="34" charset="0"/>
            </a:endParaRPr>
          </a:p>
          <a:p>
            <a:pPr>
              <a:defRPr/>
            </a:pPr>
            <a:endParaRPr lang="en-GB" sz="1600" u="sng" dirty="0">
              <a:solidFill>
                <a:schemeClr val="tx1"/>
              </a:solidFill>
              <a:latin typeface="Tuffy" panose="020B0603060100000000" pitchFamily="34" charset="0"/>
            </a:endParaRPr>
          </a:p>
          <a:p>
            <a:pPr>
              <a:defRPr/>
            </a:pPr>
            <a:endParaRPr lang="en-GB" sz="1600" u="sng" dirty="0">
              <a:solidFill>
                <a:schemeClr val="tx1"/>
              </a:solidFill>
              <a:latin typeface="Tuffy" panose="020B0603060100000000" pitchFamily="34" charset="0"/>
            </a:endParaRPr>
          </a:p>
          <a:p>
            <a:pPr>
              <a:defRPr/>
            </a:pPr>
            <a:endParaRPr lang="en-GB" sz="1600" u="sng" dirty="0">
              <a:solidFill>
                <a:schemeClr val="tx1"/>
              </a:solidFill>
              <a:latin typeface="Tuffy" panose="020B0603060100000000" pitchFamily="34" charset="0"/>
            </a:endParaRPr>
          </a:p>
          <a:p>
            <a:pPr>
              <a:defRPr/>
            </a:pPr>
            <a:endParaRPr lang="en-GB" sz="1600" u="sng" dirty="0">
              <a:solidFill>
                <a:schemeClr val="tx1"/>
              </a:solidFill>
              <a:latin typeface="Tuffy" panose="020B0603060100000000" pitchFamily="34" charset="0"/>
            </a:endParaRPr>
          </a:p>
          <a:p>
            <a:pPr>
              <a:defRPr/>
            </a:pPr>
            <a:endParaRPr lang="en-GB" sz="1600" u="sng" dirty="0">
              <a:solidFill>
                <a:schemeClr val="tx1"/>
              </a:solidFill>
              <a:latin typeface="Tuffy" panose="020B0603060100000000" pitchFamily="34" charset="0"/>
            </a:endParaRPr>
          </a:p>
          <a:p>
            <a:pPr>
              <a:defRPr/>
            </a:pPr>
            <a:endParaRPr lang="en-GB" sz="1600" u="sng" dirty="0">
              <a:solidFill>
                <a:schemeClr val="tx1"/>
              </a:solidFill>
              <a:latin typeface="Tuffy" panose="020B0603060100000000" pitchFamily="34" charset="0"/>
            </a:endParaRPr>
          </a:p>
          <a:p>
            <a:pPr>
              <a:defRPr/>
            </a:pPr>
            <a:r>
              <a:rPr lang="en-GB" sz="1600" b="1" dirty="0">
                <a:solidFill>
                  <a:schemeClr val="tx1"/>
                </a:solidFill>
                <a:latin typeface="Comic Sans MS" panose="030F0702030302020204" pitchFamily="66" charset="0"/>
              </a:rPr>
              <a:t>Short-Answer Questions</a:t>
            </a:r>
          </a:p>
          <a:p>
            <a:pPr>
              <a:defRPr/>
            </a:pPr>
            <a:endParaRPr lang="en-GB" sz="1600" u="sng" dirty="0">
              <a:solidFill>
                <a:schemeClr val="tx1"/>
              </a:solidFill>
              <a:latin typeface="Tuffy" panose="020B0603060100000000" pitchFamily="34" charset="0"/>
            </a:endParaRPr>
          </a:p>
          <a:p>
            <a:pPr>
              <a:defRPr/>
            </a:pPr>
            <a:endParaRPr lang="en-GB" sz="1600" u="sng" dirty="0">
              <a:solidFill>
                <a:schemeClr val="tx1"/>
              </a:solidFill>
              <a:latin typeface="Tuffy" panose="020B0603060100000000" pitchFamily="34" charset="0"/>
            </a:endParaRPr>
          </a:p>
          <a:p>
            <a:pPr>
              <a:defRPr/>
            </a:pPr>
            <a:endParaRPr lang="en-GB" sz="1600" u="sng" dirty="0">
              <a:solidFill>
                <a:schemeClr val="tx1"/>
              </a:solidFill>
              <a:latin typeface="Tuffy" panose="020B0603060100000000" pitchFamily="34" charset="0"/>
            </a:endParaRPr>
          </a:p>
          <a:p>
            <a:pPr>
              <a:defRPr/>
            </a:pPr>
            <a:endParaRPr lang="en-GB" sz="1600" u="sng" dirty="0">
              <a:solidFill>
                <a:schemeClr val="tx1"/>
              </a:solidFill>
              <a:latin typeface="Tuffy" panose="020B0603060100000000" pitchFamily="34" charset="0"/>
            </a:endParaRPr>
          </a:p>
          <a:p>
            <a:pPr>
              <a:defRPr/>
            </a:pPr>
            <a:endParaRPr lang="en-GB" sz="1600" dirty="0">
              <a:solidFill>
                <a:schemeClr val="bg2">
                  <a:lumMod val="10000"/>
                </a:schemeClr>
              </a:solidFill>
              <a:latin typeface="Tuffy" panose="020B0603060100000000" pitchFamily="34" charset="0"/>
            </a:endParaRPr>
          </a:p>
        </p:txBody>
      </p:sp>
      <p:sp>
        <p:nvSpPr>
          <p:cNvPr id="10" name="Oval 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7627CD1-582A-4A33-AB78-441E20DA118F}"/>
              </a:ext>
            </a:extLst>
          </p:cNvPr>
          <p:cNvSpPr/>
          <p:nvPr/>
        </p:nvSpPr>
        <p:spPr>
          <a:xfrm>
            <a:off x="13076238" y="1069975"/>
            <a:ext cx="755650" cy="757238"/>
          </a:xfrm>
          <a:prstGeom prst="ellipse">
            <a:avLst/>
          </a:prstGeom>
          <a:solidFill>
            <a:srgbClr val="A2DD6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GB" sz="1000" dirty="0">
                <a:solidFill>
                  <a:schemeClr val="bg1"/>
                </a:solidFill>
                <a:latin typeface="Tuffy" panose="020B0603060100000000" pitchFamily="34" charset="0"/>
              </a:rPr>
              <a:t>next page</a:t>
            </a:r>
          </a:p>
        </p:txBody>
      </p:sp>
      <p:sp>
        <p:nvSpPr>
          <p:cNvPr id="13" name="Oval 12">
            <a:hlinkClick r:id="rId3" action="ppaction://hlinksldjump"/>
            <a:extLst>
              <a:ext uri="{FF2B5EF4-FFF2-40B4-BE49-F238E27FC236}">
                <a16:creationId xmlns:a16="http://schemas.microsoft.com/office/drawing/2014/main" id="{05E82035-4502-4AED-B403-45ADDB246E99}"/>
              </a:ext>
            </a:extLst>
          </p:cNvPr>
          <p:cNvSpPr/>
          <p:nvPr/>
        </p:nvSpPr>
        <p:spPr>
          <a:xfrm>
            <a:off x="13076238" y="1069975"/>
            <a:ext cx="755650" cy="757238"/>
          </a:xfrm>
          <a:prstGeom prst="ellipse">
            <a:avLst/>
          </a:prstGeom>
          <a:solidFill>
            <a:srgbClr val="C0E894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GB" sz="1000" dirty="0">
                <a:solidFill>
                  <a:schemeClr val="bg1"/>
                </a:solidFill>
                <a:latin typeface="Tuffy" panose="020B0603060100000000" pitchFamily="34" charset="0"/>
              </a:rPr>
              <a:t>chapter</a:t>
            </a:r>
          </a:p>
          <a:p>
            <a:pPr algn="ctr">
              <a:defRPr/>
            </a:pPr>
            <a:r>
              <a:rPr lang="en-GB" sz="1000" dirty="0">
                <a:solidFill>
                  <a:schemeClr val="bg1"/>
                </a:solidFill>
                <a:latin typeface="Tuffy" panose="020B0603060100000000" pitchFamily="34" charset="0"/>
              </a:rPr>
              <a:t>menu</a:t>
            </a:r>
          </a:p>
        </p:txBody>
      </p:sp>
      <p:pic>
        <p:nvPicPr>
          <p:cNvPr id="35848" name="Picture 2">
            <a:extLst>
              <a:ext uri="{FF2B5EF4-FFF2-40B4-BE49-F238E27FC236}">
                <a16:creationId xmlns:a16="http://schemas.microsoft.com/office/drawing/2014/main" id="{F90A3F94-8829-4F54-A057-4B55D653DE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60" y="1754188"/>
            <a:ext cx="5468644" cy="3746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40CAA46-07F0-4570-BE0D-26790CC98B6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5727"/>
          <a:stretch/>
        </p:blipFill>
        <p:spPr>
          <a:xfrm>
            <a:off x="5302398" y="1225265"/>
            <a:ext cx="4011516" cy="1826165"/>
          </a:xfrm>
          <a:prstGeom prst="rect">
            <a:avLst/>
          </a:prstGeom>
        </p:spPr>
      </p:pic>
      <p:pic>
        <p:nvPicPr>
          <p:cNvPr id="35849" name="Picture 4">
            <a:extLst>
              <a:ext uri="{FF2B5EF4-FFF2-40B4-BE49-F238E27FC236}">
                <a16:creationId xmlns:a16="http://schemas.microsoft.com/office/drawing/2014/main" id="{15F0C1D4-8B9E-47BD-A382-8F7DBA86AA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398" y="2093621"/>
            <a:ext cx="7535313" cy="1327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>
            <a:extLst>
              <a:ext uri="{FF2B5EF4-FFF2-40B4-BE49-F238E27FC236}">
                <a16:creationId xmlns:a16="http://schemas.microsoft.com/office/drawing/2014/main" id="{C53B472D-B335-41AD-AB82-9AD8AFBBA2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9790" y="494509"/>
            <a:ext cx="676339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3600" b="1" dirty="0">
                <a:solidFill>
                  <a:schemeClr val="tx1"/>
                </a:solidFill>
                <a:latin typeface="+mj-lt"/>
              </a:rPr>
              <a:t>READING: SAMPLE QUESTIONS</a:t>
            </a:r>
          </a:p>
        </p:txBody>
      </p:sp>
      <p:sp>
        <p:nvSpPr>
          <p:cNvPr id="4" name="see all button">
            <a:extLst>
              <a:ext uri="{FF2B5EF4-FFF2-40B4-BE49-F238E27FC236}">
                <a16:creationId xmlns:a16="http://schemas.microsoft.com/office/drawing/2014/main" id="{0ED0CC8B-0146-4CFD-A89A-5B939906E6DA}"/>
              </a:ext>
            </a:extLst>
          </p:cNvPr>
          <p:cNvSpPr/>
          <p:nvPr/>
        </p:nvSpPr>
        <p:spPr>
          <a:xfrm>
            <a:off x="13368338" y="1763714"/>
            <a:ext cx="755650" cy="75723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GB" sz="1000" dirty="0">
                <a:solidFill>
                  <a:srgbClr val="A2DD61"/>
                </a:solidFill>
                <a:latin typeface="Tuffy" panose="020B0603060100000000" pitchFamily="34" charset="0"/>
              </a:rPr>
              <a:t>click to see all text</a:t>
            </a:r>
          </a:p>
        </p:txBody>
      </p:sp>
      <p:pic>
        <p:nvPicPr>
          <p:cNvPr id="36869" name="Picture 14">
            <a:extLst>
              <a:ext uri="{FF2B5EF4-FFF2-40B4-BE49-F238E27FC236}">
                <a16:creationId xmlns:a16="http://schemas.microsoft.com/office/drawing/2014/main" id="{652C88EF-61A0-4D95-859D-F5BFCFB142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4063" y="2058988"/>
            <a:ext cx="582612" cy="8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41FFED8-5AB3-4211-9298-BE9E783DC066}"/>
              </a:ext>
            </a:extLst>
          </p:cNvPr>
          <p:cNvSpPr/>
          <p:nvPr/>
        </p:nvSpPr>
        <p:spPr>
          <a:xfrm>
            <a:off x="1876426" y="1163639"/>
            <a:ext cx="8429625" cy="5329237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216000" rIns="216000" bIns="216000"/>
          <a:lstStyle/>
          <a:p>
            <a:pPr>
              <a:defRPr/>
            </a:pPr>
            <a:r>
              <a:rPr lang="en-GB" sz="1600" b="1" dirty="0">
                <a:solidFill>
                  <a:schemeClr val="tx1"/>
                </a:solidFill>
                <a:latin typeface="Comic Sans MS" panose="030F0702030302020204" pitchFamily="66" charset="0"/>
              </a:rPr>
              <a:t>Find and Copy Questions</a:t>
            </a:r>
          </a:p>
          <a:p>
            <a:pPr>
              <a:defRPr/>
            </a:pPr>
            <a:endParaRPr lang="en-GB" sz="1600" u="sng" dirty="0">
              <a:solidFill>
                <a:schemeClr val="tx1"/>
              </a:solidFill>
              <a:latin typeface="Tuffy" panose="020B0603060100000000" pitchFamily="34" charset="0"/>
            </a:endParaRPr>
          </a:p>
          <a:p>
            <a:pPr>
              <a:defRPr/>
            </a:pPr>
            <a:endParaRPr lang="en-GB" sz="1600" u="sng" dirty="0">
              <a:solidFill>
                <a:schemeClr val="tx1"/>
              </a:solidFill>
              <a:latin typeface="Tuffy" panose="020B0603060100000000" pitchFamily="34" charset="0"/>
            </a:endParaRPr>
          </a:p>
          <a:p>
            <a:pPr>
              <a:defRPr/>
            </a:pPr>
            <a:endParaRPr lang="en-GB" sz="1600" u="sng" dirty="0">
              <a:solidFill>
                <a:schemeClr val="tx1"/>
              </a:solidFill>
              <a:latin typeface="Tuffy" panose="020B0603060100000000" pitchFamily="34" charset="0"/>
            </a:endParaRPr>
          </a:p>
          <a:p>
            <a:pPr>
              <a:defRPr/>
            </a:pPr>
            <a:endParaRPr lang="en-GB" sz="1600" dirty="0">
              <a:solidFill>
                <a:schemeClr val="tx1"/>
              </a:solidFill>
              <a:latin typeface="Tuffy" panose="020B0603060100000000" pitchFamily="34" charset="0"/>
            </a:endParaRPr>
          </a:p>
          <a:p>
            <a:pPr>
              <a:defRPr/>
            </a:pPr>
            <a:endParaRPr lang="en-GB" sz="1600" dirty="0">
              <a:solidFill>
                <a:schemeClr val="tx1"/>
              </a:solidFill>
              <a:latin typeface="Tuffy" panose="020B0603060100000000" pitchFamily="34" charset="0"/>
            </a:endParaRPr>
          </a:p>
          <a:p>
            <a:pPr>
              <a:defRPr/>
            </a:pPr>
            <a:endParaRPr lang="en-GB" sz="1600" dirty="0">
              <a:solidFill>
                <a:schemeClr val="tx1"/>
              </a:solidFill>
              <a:latin typeface="Tuffy" panose="020B0603060100000000" pitchFamily="34" charset="0"/>
            </a:endParaRPr>
          </a:p>
          <a:p>
            <a:pPr>
              <a:defRPr/>
            </a:pPr>
            <a:endParaRPr lang="en-GB" sz="1600" dirty="0">
              <a:solidFill>
                <a:schemeClr val="tx1"/>
              </a:solidFill>
              <a:latin typeface="Tuffy" panose="020B0603060100000000" pitchFamily="34" charset="0"/>
            </a:endParaRPr>
          </a:p>
          <a:p>
            <a:pPr>
              <a:defRPr/>
            </a:pPr>
            <a:endParaRPr lang="en-GB" sz="1600" dirty="0">
              <a:solidFill>
                <a:schemeClr val="tx1"/>
              </a:solidFill>
              <a:latin typeface="Tuffy" panose="020B0603060100000000" pitchFamily="34" charset="0"/>
            </a:endParaRPr>
          </a:p>
          <a:p>
            <a:pPr>
              <a:defRPr/>
            </a:pPr>
            <a:endParaRPr lang="en-GB" sz="1600" dirty="0">
              <a:solidFill>
                <a:schemeClr val="tx1"/>
              </a:solidFill>
              <a:latin typeface="Tuffy" panose="020B0603060100000000" pitchFamily="34" charset="0"/>
            </a:endParaRPr>
          </a:p>
          <a:p>
            <a:pPr>
              <a:defRPr/>
            </a:pPr>
            <a:endParaRPr lang="en-GB" sz="16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>
              <a:defRPr/>
            </a:pPr>
            <a:endParaRPr lang="en-GB" sz="16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en-GB" sz="1600" b="1" dirty="0">
                <a:solidFill>
                  <a:schemeClr val="tx1"/>
                </a:solidFill>
                <a:latin typeface="Comic Sans MS" panose="030F0702030302020204" pitchFamily="66" charset="0"/>
              </a:rPr>
              <a:t>Open-Ended Questions</a:t>
            </a:r>
          </a:p>
          <a:p>
            <a:pPr marL="182562">
              <a:defRPr/>
            </a:pPr>
            <a:endParaRPr lang="en-GB" sz="1600" dirty="0">
              <a:solidFill>
                <a:schemeClr val="bg2">
                  <a:lumMod val="10000"/>
                </a:schemeClr>
              </a:solidFill>
              <a:latin typeface="Tuffy" panose="020B0603060100000000" pitchFamily="34" charset="0"/>
            </a:endParaRPr>
          </a:p>
        </p:txBody>
      </p:sp>
      <p:sp>
        <p:nvSpPr>
          <p:cNvPr id="10" name="Oval 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F7D851F-58A1-437F-8153-431E73651C9F}"/>
              </a:ext>
            </a:extLst>
          </p:cNvPr>
          <p:cNvSpPr/>
          <p:nvPr/>
        </p:nvSpPr>
        <p:spPr>
          <a:xfrm>
            <a:off x="13368338" y="1763714"/>
            <a:ext cx="755650" cy="757237"/>
          </a:xfrm>
          <a:prstGeom prst="ellipse">
            <a:avLst/>
          </a:prstGeom>
          <a:solidFill>
            <a:srgbClr val="A2DD6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GB" sz="1000" dirty="0">
                <a:solidFill>
                  <a:schemeClr val="bg1"/>
                </a:solidFill>
                <a:latin typeface="Tuffy" panose="020B0603060100000000" pitchFamily="34" charset="0"/>
              </a:rPr>
              <a:t>next page</a:t>
            </a:r>
          </a:p>
        </p:txBody>
      </p:sp>
      <p:sp>
        <p:nvSpPr>
          <p:cNvPr id="13" name="Oval 12">
            <a:hlinkClick r:id="rId3" action="ppaction://hlinksldjump"/>
            <a:extLst>
              <a:ext uri="{FF2B5EF4-FFF2-40B4-BE49-F238E27FC236}">
                <a16:creationId xmlns:a16="http://schemas.microsoft.com/office/drawing/2014/main" id="{DE48A731-A09A-4363-A855-150B10C6CC89}"/>
              </a:ext>
            </a:extLst>
          </p:cNvPr>
          <p:cNvSpPr/>
          <p:nvPr/>
        </p:nvSpPr>
        <p:spPr>
          <a:xfrm>
            <a:off x="13368338" y="1763714"/>
            <a:ext cx="755650" cy="757237"/>
          </a:xfrm>
          <a:prstGeom prst="ellipse">
            <a:avLst/>
          </a:prstGeom>
          <a:solidFill>
            <a:srgbClr val="C0E894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GB" sz="1000" dirty="0">
                <a:solidFill>
                  <a:schemeClr val="bg1"/>
                </a:solidFill>
                <a:latin typeface="Tuffy" panose="020B0603060100000000" pitchFamily="34" charset="0"/>
              </a:rPr>
              <a:t>chapter</a:t>
            </a:r>
          </a:p>
          <a:p>
            <a:pPr algn="ctr">
              <a:defRPr/>
            </a:pPr>
            <a:r>
              <a:rPr lang="en-GB" sz="1000" dirty="0">
                <a:solidFill>
                  <a:schemeClr val="bg1"/>
                </a:solidFill>
                <a:latin typeface="Tuffy" panose="020B0603060100000000" pitchFamily="34" charset="0"/>
              </a:rPr>
              <a:t>menu</a:t>
            </a:r>
          </a:p>
        </p:txBody>
      </p:sp>
      <p:pic>
        <p:nvPicPr>
          <p:cNvPr id="36873" name="Picture 2">
            <a:extLst>
              <a:ext uri="{FF2B5EF4-FFF2-40B4-BE49-F238E27FC236}">
                <a16:creationId xmlns:a16="http://schemas.microsoft.com/office/drawing/2014/main" id="{FB1F7D50-483F-4C26-8190-C18805159F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306" y="1763713"/>
            <a:ext cx="9747680" cy="2554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4" name="Picture 5">
            <a:extLst>
              <a:ext uri="{FF2B5EF4-FFF2-40B4-BE49-F238E27FC236}">
                <a16:creationId xmlns:a16="http://schemas.microsoft.com/office/drawing/2014/main" id="{DFCE5DED-060E-4396-850D-6BA334481F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306" y="4658958"/>
            <a:ext cx="9789818" cy="1946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32ECD1F-B7D1-4C9A-A7DA-5DD4E21B80A7}"/>
              </a:ext>
            </a:extLst>
          </p:cNvPr>
          <p:cNvSpPr/>
          <p:nvPr/>
        </p:nvSpPr>
        <p:spPr>
          <a:xfrm>
            <a:off x="1879601" y="1177924"/>
            <a:ext cx="9148063" cy="5579491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216000" rIns="216000" bIns="216000"/>
          <a:lstStyle/>
          <a:p>
            <a:pPr marL="93663">
              <a:defRPr/>
            </a:pPr>
            <a:r>
              <a:rPr lang="en-GB" sz="1600" b="1" dirty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Grammar, Punctuation and Vocabulary Paper</a:t>
            </a:r>
          </a:p>
        </p:txBody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905272F9-7AB6-4809-AC2F-8DDA106AF6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9214" y="773112"/>
            <a:ext cx="89028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b="1" dirty="0">
                <a:solidFill>
                  <a:schemeClr val="tx1"/>
                </a:solidFill>
                <a:latin typeface="+mj-lt"/>
              </a:rPr>
              <a:t>GRAMMAR, PUNCTUATION &amp; SPELLING: SAMPLE QUESTIONS</a:t>
            </a:r>
          </a:p>
        </p:txBody>
      </p:sp>
      <p:sp>
        <p:nvSpPr>
          <p:cNvPr id="10" name="Oval 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26D4517-4771-4F23-9DC7-FD9CCD07DD76}"/>
              </a:ext>
            </a:extLst>
          </p:cNvPr>
          <p:cNvSpPr/>
          <p:nvPr/>
        </p:nvSpPr>
        <p:spPr>
          <a:xfrm>
            <a:off x="13474700" y="2459039"/>
            <a:ext cx="755650" cy="757237"/>
          </a:xfrm>
          <a:prstGeom prst="ellipse">
            <a:avLst/>
          </a:prstGeom>
          <a:solidFill>
            <a:srgbClr val="A2DD6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GB" sz="1000" dirty="0">
                <a:solidFill>
                  <a:schemeClr val="bg1"/>
                </a:solidFill>
                <a:latin typeface="Tuffy" panose="020B0603060100000000" pitchFamily="34" charset="0"/>
              </a:rPr>
              <a:t>next page</a:t>
            </a:r>
          </a:p>
        </p:txBody>
      </p:sp>
      <p:sp>
        <p:nvSpPr>
          <p:cNvPr id="13" name="Oval 12">
            <a:hlinkClick r:id="rId2" action="ppaction://hlinksldjump"/>
            <a:extLst>
              <a:ext uri="{FF2B5EF4-FFF2-40B4-BE49-F238E27FC236}">
                <a16:creationId xmlns:a16="http://schemas.microsoft.com/office/drawing/2014/main" id="{A4C5408F-9CA7-4E1D-9FB2-7F27492EDF67}"/>
              </a:ext>
            </a:extLst>
          </p:cNvPr>
          <p:cNvSpPr/>
          <p:nvPr/>
        </p:nvSpPr>
        <p:spPr>
          <a:xfrm>
            <a:off x="13474700" y="2293939"/>
            <a:ext cx="755650" cy="757237"/>
          </a:xfrm>
          <a:prstGeom prst="ellipse">
            <a:avLst/>
          </a:prstGeom>
          <a:solidFill>
            <a:srgbClr val="C0E894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GB" sz="1000" dirty="0">
                <a:solidFill>
                  <a:schemeClr val="bg1"/>
                </a:solidFill>
                <a:latin typeface="Tuffy" panose="020B0603060100000000" pitchFamily="34" charset="0"/>
              </a:rPr>
              <a:t>chapter</a:t>
            </a:r>
          </a:p>
          <a:p>
            <a:pPr algn="ctr">
              <a:defRPr/>
            </a:pPr>
            <a:r>
              <a:rPr lang="en-GB" sz="1000" dirty="0">
                <a:solidFill>
                  <a:schemeClr val="bg1"/>
                </a:solidFill>
                <a:latin typeface="Tuffy" panose="020B0603060100000000" pitchFamily="34" charset="0"/>
              </a:rPr>
              <a:t>menu</a:t>
            </a:r>
          </a:p>
        </p:txBody>
      </p:sp>
      <p:pic>
        <p:nvPicPr>
          <p:cNvPr id="37895" name="Picture 14">
            <a:extLst>
              <a:ext uri="{FF2B5EF4-FFF2-40B4-BE49-F238E27FC236}">
                <a16:creationId xmlns:a16="http://schemas.microsoft.com/office/drawing/2014/main" id="{3A879D22-1D03-420A-A541-4C9B597C5D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525" y="2589213"/>
            <a:ext cx="582613" cy="8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6" name="Picture 2">
            <a:extLst>
              <a:ext uri="{FF2B5EF4-FFF2-40B4-BE49-F238E27FC236}">
                <a16:creationId xmlns:a16="http://schemas.microsoft.com/office/drawing/2014/main" id="{707D26F0-821F-4D8C-B0C7-BE0C3A4A95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691332"/>
            <a:ext cx="8976613" cy="310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7" name="Picture 3">
            <a:extLst>
              <a:ext uri="{FF2B5EF4-FFF2-40B4-BE49-F238E27FC236}">
                <a16:creationId xmlns:a16="http://schemas.microsoft.com/office/drawing/2014/main" id="{69647D1B-06A2-4D3E-9129-67D32B3A2F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480" y="4624388"/>
            <a:ext cx="9205183" cy="1886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9D647CB-7A08-4DE6-8394-8040D46207E7}"/>
              </a:ext>
            </a:extLst>
          </p:cNvPr>
          <p:cNvSpPr/>
          <p:nvPr/>
        </p:nvSpPr>
        <p:spPr>
          <a:xfrm>
            <a:off x="1879601" y="1177925"/>
            <a:ext cx="8429625" cy="3759835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216000" rIns="216000" bIns="216000"/>
          <a:lstStyle/>
          <a:p>
            <a:pPr marL="93663">
              <a:defRPr/>
            </a:pPr>
            <a:r>
              <a:rPr lang="en-GB" sz="1600" b="1" dirty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Grammar, Punctuation and Vocabulary Paper</a:t>
            </a:r>
          </a:p>
        </p:txBody>
      </p:sp>
      <p:sp>
        <p:nvSpPr>
          <p:cNvPr id="10" name="Oval 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460E330-DA73-4726-9739-8C30001FE6E8}"/>
              </a:ext>
            </a:extLst>
          </p:cNvPr>
          <p:cNvSpPr/>
          <p:nvPr/>
        </p:nvSpPr>
        <p:spPr>
          <a:xfrm>
            <a:off x="13420725" y="2819400"/>
            <a:ext cx="755650" cy="757238"/>
          </a:xfrm>
          <a:prstGeom prst="ellipse">
            <a:avLst/>
          </a:prstGeom>
          <a:solidFill>
            <a:srgbClr val="A2DD6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GB" sz="1000" dirty="0">
                <a:solidFill>
                  <a:schemeClr val="bg1"/>
                </a:solidFill>
                <a:latin typeface="Tuffy" panose="020B0603060100000000" pitchFamily="34" charset="0"/>
              </a:rPr>
              <a:t>next page</a:t>
            </a:r>
          </a:p>
        </p:txBody>
      </p:sp>
      <p:sp>
        <p:nvSpPr>
          <p:cNvPr id="13" name="Oval 12">
            <a:hlinkClick r:id="rId2" action="ppaction://hlinksldjump"/>
            <a:extLst>
              <a:ext uri="{FF2B5EF4-FFF2-40B4-BE49-F238E27FC236}">
                <a16:creationId xmlns:a16="http://schemas.microsoft.com/office/drawing/2014/main" id="{E8644FDF-8374-4553-A846-ED288C757F53}"/>
              </a:ext>
            </a:extLst>
          </p:cNvPr>
          <p:cNvSpPr/>
          <p:nvPr/>
        </p:nvSpPr>
        <p:spPr>
          <a:xfrm>
            <a:off x="13420725" y="2819400"/>
            <a:ext cx="755650" cy="757238"/>
          </a:xfrm>
          <a:prstGeom prst="ellipse">
            <a:avLst/>
          </a:prstGeom>
          <a:solidFill>
            <a:srgbClr val="C0E894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GB" sz="1000" dirty="0">
                <a:solidFill>
                  <a:schemeClr val="bg1"/>
                </a:solidFill>
                <a:latin typeface="Tuffy" panose="020B0603060100000000" pitchFamily="34" charset="0"/>
              </a:rPr>
              <a:t>chapter</a:t>
            </a:r>
          </a:p>
          <a:p>
            <a:pPr algn="ctr">
              <a:defRPr/>
            </a:pPr>
            <a:r>
              <a:rPr lang="en-GB" sz="1000" dirty="0">
                <a:solidFill>
                  <a:schemeClr val="bg1"/>
                </a:solidFill>
                <a:latin typeface="Tuffy" panose="020B0603060100000000" pitchFamily="34" charset="0"/>
              </a:rPr>
              <a:t>menu</a:t>
            </a:r>
          </a:p>
        </p:txBody>
      </p:sp>
      <p:pic>
        <p:nvPicPr>
          <p:cNvPr id="38919" name="Picture 14">
            <a:extLst>
              <a:ext uri="{FF2B5EF4-FFF2-40B4-BE49-F238E27FC236}">
                <a16:creationId xmlns:a16="http://schemas.microsoft.com/office/drawing/2014/main" id="{46063224-8ACD-4499-9599-405A1BD83B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913" y="6716714"/>
            <a:ext cx="582612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0" name="Picture 2">
            <a:extLst>
              <a:ext uri="{FF2B5EF4-FFF2-40B4-BE49-F238E27FC236}">
                <a16:creationId xmlns:a16="http://schemas.microsoft.com/office/drawing/2014/main" id="{D9679FAA-784A-4738-8E6A-D6040D66B4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012" y="1899903"/>
            <a:ext cx="10700939" cy="4702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777AF49B-87B2-4739-8772-592C9735B5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9214" y="773112"/>
            <a:ext cx="89028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b="1" dirty="0">
                <a:solidFill>
                  <a:schemeClr val="tx1"/>
                </a:solidFill>
                <a:latin typeface="+mj-lt"/>
              </a:rPr>
              <a:t>GRAMMAR, PUNCTUATION &amp; SPELLING: SAMPLE QUESTIONS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F7D141C-BC02-4039-8774-A94B4FCAEE07}"/>
              </a:ext>
            </a:extLst>
          </p:cNvPr>
          <p:cNvSpPr/>
          <p:nvPr/>
        </p:nvSpPr>
        <p:spPr>
          <a:xfrm>
            <a:off x="1261872" y="1069974"/>
            <a:ext cx="9058467" cy="5632577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216000" rIns="216000" bIns="216000"/>
          <a:lstStyle/>
          <a:p>
            <a:pPr marL="93663">
              <a:defRPr/>
            </a:pPr>
            <a:r>
              <a:rPr lang="en-GB" sz="1600" b="1" dirty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Spelling Paper</a:t>
            </a:r>
          </a:p>
        </p:txBody>
      </p:sp>
      <p:sp>
        <p:nvSpPr>
          <p:cNvPr id="10" name="Oval 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3B80EF6-7E17-4278-9858-9ABAA22D6245}"/>
              </a:ext>
            </a:extLst>
          </p:cNvPr>
          <p:cNvSpPr/>
          <p:nvPr/>
        </p:nvSpPr>
        <p:spPr>
          <a:xfrm>
            <a:off x="13812838" y="3752850"/>
            <a:ext cx="755650" cy="757238"/>
          </a:xfrm>
          <a:prstGeom prst="ellipse">
            <a:avLst/>
          </a:prstGeom>
          <a:solidFill>
            <a:srgbClr val="A2DD6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GB" sz="1000" dirty="0">
                <a:solidFill>
                  <a:schemeClr val="bg1"/>
                </a:solidFill>
                <a:latin typeface="Tuffy" panose="020B0603060100000000" pitchFamily="34" charset="0"/>
              </a:rPr>
              <a:t>next page</a:t>
            </a:r>
          </a:p>
        </p:txBody>
      </p:sp>
      <p:sp>
        <p:nvSpPr>
          <p:cNvPr id="13" name="Oval 12">
            <a:hlinkClick r:id="rId2" action="ppaction://hlinksldjump"/>
            <a:extLst>
              <a:ext uri="{FF2B5EF4-FFF2-40B4-BE49-F238E27FC236}">
                <a16:creationId xmlns:a16="http://schemas.microsoft.com/office/drawing/2014/main" id="{9B36FE79-91F5-491E-902E-8C17981C4675}"/>
              </a:ext>
            </a:extLst>
          </p:cNvPr>
          <p:cNvSpPr/>
          <p:nvPr/>
        </p:nvSpPr>
        <p:spPr>
          <a:xfrm>
            <a:off x="13435013" y="2995614"/>
            <a:ext cx="755650" cy="757237"/>
          </a:xfrm>
          <a:prstGeom prst="ellipse">
            <a:avLst/>
          </a:prstGeom>
          <a:solidFill>
            <a:srgbClr val="C0E894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GB" sz="1000" dirty="0">
                <a:solidFill>
                  <a:schemeClr val="bg1"/>
                </a:solidFill>
                <a:latin typeface="Tuffy" panose="020B0603060100000000" pitchFamily="34" charset="0"/>
              </a:rPr>
              <a:t>chapter</a:t>
            </a:r>
          </a:p>
          <a:p>
            <a:pPr algn="ctr">
              <a:defRPr/>
            </a:pPr>
            <a:r>
              <a:rPr lang="en-GB" sz="1000" dirty="0">
                <a:solidFill>
                  <a:schemeClr val="bg1"/>
                </a:solidFill>
                <a:latin typeface="Tuffy" panose="020B0603060100000000" pitchFamily="34" charset="0"/>
              </a:rPr>
              <a:t>menu</a:t>
            </a:r>
          </a:p>
        </p:txBody>
      </p:sp>
      <p:pic>
        <p:nvPicPr>
          <p:cNvPr id="39942" name="Picture 14">
            <a:extLst>
              <a:ext uri="{FF2B5EF4-FFF2-40B4-BE49-F238E27FC236}">
                <a16:creationId xmlns:a16="http://schemas.microsoft.com/office/drawing/2014/main" id="{37A7F8BB-6C41-4580-AE3A-08580F6DF5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5875" y="5353050"/>
            <a:ext cx="582613" cy="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4" name="Picture 2">
            <a:extLst>
              <a:ext uri="{FF2B5EF4-FFF2-40B4-BE49-F238E27FC236}">
                <a16:creationId xmlns:a16="http://schemas.microsoft.com/office/drawing/2014/main" id="{2032AD78-7242-423B-9F75-367E66AB18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513" y="1790701"/>
            <a:ext cx="7766050" cy="316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1D8A73D-80CB-4171-9395-846C163D5AFC}"/>
              </a:ext>
            </a:extLst>
          </p:cNvPr>
          <p:cNvSpPr txBox="1"/>
          <p:nvPr/>
        </p:nvSpPr>
        <p:spPr>
          <a:xfrm>
            <a:off x="2068513" y="5353050"/>
            <a:ext cx="7413625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Tuffy" panose="020B0603060100000000" pitchFamily="34" charset="0"/>
              </a:rPr>
              <a:t>Within the assessment, the spelling words are read out to the children to fill into the gaps within the sentences. In this example, the missing spelling words are: </a:t>
            </a:r>
            <a:r>
              <a:rPr lang="en-GB" b="1" dirty="0">
                <a:solidFill>
                  <a:schemeClr val="bg2">
                    <a:lumMod val="10000"/>
                  </a:schemeClr>
                </a:solidFill>
                <a:latin typeface="Tuffy" panose="020B0603060100000000" pitchFamily="34" charset="0"/>
              </a:rPr>
              <a:t>pack, sky, shell 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Tuffy" panose="020B0603060100000000" pitchFamily="34" charset="0"/>
              </a:rPr>
              <a:t>and</a:t>
            </a:r>
            <a:r>
              <a:rPr lang="en-GB" b="1" dirty="0">
                <a:solidFill>
                  <a:schemeClr val="bg2">
                    <a:lumMod val="10000"/>
                  </a:schemeClr>
                </a:solidFill>
                <a:latin typeface="Tuffy" panose="020B0603060100000000" pitchFamily="34" charset="0"/>
              </a:rPr>
              <a:t> baby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Tuffy" panose="020B0603060100000000" pitchFamily="34" charset="0"/>
              </a:rPr>
              <a:t>.</a:t>
            </a:r>
            <a:endParaRPr lang="en-GB" dirty="0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207CB7FC-BBAA-4A67-B6DB-487D2B59D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9214" y="773112"/>
            <a:ext cx="89028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b="1" dirty="0">
                <a:solidFill>
                  <a:schemeClr val="tx1"/>
                </a:solidFill>
                <a:latin typeface="+mj-lt"/>
              </a:rPr>
              <a:t>GRAMMAR, PUNCTUATION &amp; SPELLING: SAMPLE QUESTIONS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E0B5C-3989-4F90-BDBD-2D760DF2A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rPr>
              <a:t>What are end of kS1 assessments?</a:t>
            </a:r>
            <a:br>
              <a:rPr lang="en-GB" b="1" dirty="0"/>
            </a:b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93DA00-3360-4EC0-8C2F-B1D76163F9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en-GB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What you might know as SATs or Standard Attainment Tests, are national curriculum tests that are usually taken by children at the end of key stage one.</a:t>
            </a:r>
          </a:p>
          <a:p>
            <a:pPr marL="0" lvl="0" indent="0" algn="ctr">
              <a:buNone/>
            </a:pPr>
            <a:r>
              <a:rPr lang="en-GB" b="1" dirty="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These are just part of the picture.</a:t>
            </a:r>
          </a:p>
          <a:p>
            <a:pPr marL="285750" lvl="0" indent="-285750" algn="just">
              <a:spcAft>
                <a:spcPts val="600"/>
              </a:spcAft>
            </a:pPr>
            <a:r>
              <a:rPr lang="en-GB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All children are assessed during the last term of year 2 to judge what they have learned over the course of key stage one (years 1 and 2). </a:t>
            </a:r>
          </a:p>
          <a:p>
            <a:pPr marL="285750" lvl="0" indent="-285750" algn="just">
              <a:spcAft>
                <a:spcPts val="600"/>
              </a:spcAft>
            </a:pPr>
            <a:r>
              <a:rPr lang="en-GB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Teachers judge whether each child in their class has achieved the expected standards for the end of key stage one.</a:t>
            </a:r>
          </a:p>
          <a:p>
            <a:pPr marL="285750" lvl="0" indent="-285750" algn="just">
              <a:spcAft>
                <a:spcPts val="600"/>
              </a:spcAft>
            </a:pPr>
            <a:r>
              <a:rPr lang="en-GB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Teachers will use a range of evidence to support their judgements, including the children’s results in their national curriculum tests, as well as independent work in class. </a:t>
            </a:r>
          </a:p>
          <a:p>
            <a:pPr marL="285750" lvl="0" indent="-285750" algn="just">
              <a:spcAft>
                <a:spcPts val="600"/>
              </a:spcAft>
            </a:pPr>
            <a:r>
              <a:rPr lang="en-GB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Teachers will judge what a child is able to do independently and align this with the national expectations for a child at the end of key stage one. </a:t>
            </a:r>
          </a:p>
          <a:p>
            <a:pPr lvl="0" algn="ctr"/>
            <a:endParaRPr lang="en-GB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40804109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>
            <a:extLst>
              <a:ext uri="{FF2B5EF4-FFF2-40B4-BE49-F238E27FC236}">
                <a16:creationId xmlns:a16="http://schemas.microsoft.com/office/drawing/2014/main" id="{DB424965-2F27-442C-A9F3-209D4BFF7C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2657" y="588927"/>
            <a:ext cx="55595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3200" b="1" dirty="0">
                <a:solidFill>
                  <a:schemeClr val="tx1"/>
                </a:solidFill>
                <a:latin typeface="+mj-lt"/>
              </a:rPr>
              <a:t>MATHS: SAMPLE QUESTIONS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41C454-AA46-4147-BBDE-0E049A3C284C}"/>
              </a:ext>
            </a:extLst>
          </p:cNvPr>
          <p:cNvSpPr/>
          <p:nvPr/>
        </p:nvSpPr>
        <p:spPr>
          <a:xfrm>
            <a:off x="1367537" y="1095283"/>
            <a:ext cx="8429625" cy="5329238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216000" rIns="216000" bIns="216000"/>
          <a:lstStyle/>
          <a:p>
            <a:pPr marL="93663">
              <a:defRPr/>
            </a:pPr>
            <a:r>
              <a:rPr lang="en-GB" sz="1600" b="1" dirty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Maths Paper 1: Arithmetic</a:t>
            </a:r>
          </a:p>
        </p:txBody>
      </p:sp>
      <p:sp>
        <p:nvSpPr>
          <p:cNvPr id="11" name="Oval 1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B267431-2C1D-44AA-BE19-521751F9F1BD}"/>
              </a:ext>
            </a:extLst>
          </p:cNvPr>
          <p:cNvSpPr/>
          <p:nvPr/>
        </p:nvSpPr>
        <p:spPr>
          <a:xfrm>
            <a:off x="12996863" y="4114800"/>
            <a:ext cx="755650" cy="757238"/>
          </a:xfrm>
          <a:prstGeom prst="ellipse">
            <a:avLst/>
          </a:prstGeom>
          <a:solidFill>
            <a:srgbClr val="E3419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GB" sz="1000" dirty="0">
                <a:solidFill>
                  <a:schemeClr val="bg1"/>
                </a:solidFill>
                <a:latin typeface="Tuffy" panose="020B0603060100000000" pitchFamily="34" charset="0"/>
              </a:rPr>
              <a:t>next page</a:t>
            </a:r>
          </a:p>
        </p:txBody>
      </p:sp>
      <p:sp>
        <p:nvSpPr>
          <p:cNvPr id="15" name="Oval 14">
            <a:hlinkClick r:id="rId2" action="ppaction://hlinksldjump"/>
            <a:extLst>
              <a:ext uri="{FF2B5EF4-FFF2-40B4-BE49-F238E27FC236}">
                <a16:creationId xmlns:a16="http://schemas.microsoft.com/office/drawing/2014/main" id="{2FA5BA7D-2562-44BF-AA19-F0A481FBDEB2}"/>
              </a:ext>
            </a:extLst>
          </p:cNvPr>
          <p:cNvSpPr/>
          <p:nvPr/>
        </p:nvSpPr>
        <p:spPr>
          <a:xfrm>
            <a:off x="12996863" y="3843338"/>
            <a:ext cx="755650" cy="755650"/>
          </a:xfrm>
          <a:prstGeom prst="ellipse">
            <a:avLst/>
          </a:prstGeom>
          <a:solidFill>
            <a:srgbClr val="FF99CC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GB" sz="1000" dirty="0">
                <a:solidFill>
                  <a:schemeClr val="bg1"/>
                </a:solidFill>
                <a:latin typeface="Tuffy" panose="020B0603060100000000" pitchFamily="34" charset="0"/>
              </a:rPr>
              <a:t>chapter</a:t>
            </a:r>
          </a:p>
          <a:p>
            <a:pPr algn="ctr">
              <a:defRPr/>
            </a:pPr>
            <a:r>
              <a:rPr lang="en-GB" sz="1000" dirty="0">
                <a:solidFill>
                  <a:schemeClr val="bg1"/>
                </a:solidFill>
                <a:latin typeface="Tuffy" panose="020B0603060100000000" pitchFamily="34" charset="0"/>
              </a:rPr>
              <a:t>menu</a:t>
            </a:r>
          </a:p>
        </p:txBody>
      </p:sp>
      <p:pic>
        <p:nvPicPr>
          <p:cNvPr id="40967" name="Picture 14">
            <a:extLst>
              <a:ext uri="{FF2B5EF4-FFF2-40B4-BE49-F238E27FC236}">
                <a16:creationId xmlns:a16="http://schemas.microsoft.com/office/drawing/2014/main" id="{F76C9AC8-FDE2-4782-8CD0-83CE453020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4175" y="4221164"/>
            <a:ext cx="582613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11">
            <a:extLst>
              <a:ext uri="{FF2B5EF4-FFF2-40B4-BE49-F238E27FC236}">
                <a16:creationId xmlns:a16="http://schemas.microsoft.com/office/drawing/2014/main" id="{DAD52629-C589-41B8-B36E-404D005E872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635" t="5350" r="13436" b="4708"/>
          <a:stretch/>
        </p:blipFill>
        <p:spPr bwMode="auto">
          <a:xfrm>
            <a:off x="4887978" y="1301816"/>
            <a:ext cx="4996496" cy="6246872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3794D32-1BF1-4EC7-8263-4BA5C5466452}"/>
              </a:ext>
            </a:extLst>
          </p:cNvPr>
          <p:cNvSpPr/>
          <p:nvPr/>
        </p:nvSpPr>
        <p:spPr>
          <a:xfrm>
            <a:off x="1881189" y="1177925"/>
            <a:ext cx="8429625" cy="5329238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216000" rIns="216000" bIns="216000"/>
          <a:lstStyle/>
          <a:p>
            <a:pPr marL="93663">
              <a:defRPr/>
            </a:pPr>
            <a:r>
              <a:rPr lang="en-GB" sz="1600" b="1" dirty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Maths Paper 2: Reasoning</a:t>
            </a:r>
          </a:p>
        </p:txBody>
      </p:sp>
      <p:sp>
        <p:nvSpPr>
          <p:cNvPr id="11" name="Oval 1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49048BA-BE10-4EFB-B1D8-8EC01B2B1C54}"/>
              </a:ext>
            </a:extLst>
          </p:cNvPr>
          <p:cNvSpPr/>
          <p:nvPr/>
        </p:nvSpPr>
        <p:spPr>
          <a:xfrm>
            <a:off x="13236575" y="1690689"/>
            <a:ext cx="755650" cy="757237"/>
          </a:xfrm>
          <a:prstGeom prst="ellipse">
            <a:avLst/>
          </a:prstGeom>
          <a:solidFill>
            <a:srgbClr val="E3419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GB" sz="1000" dirty="0">
                <a:solidFill>
                  <a:schemeClr val="bg1"/>
                </a:solidFill>
                <a:latin typeface="Tuffy" panose="020B0603060100000000" pitchFamily="34" charset="0"/>
              </a:rPr>
              <a:t>next page</a:t>
            </a:r>
          </a:p>
        </p:txBody>
      </p:sp>
      <p:sp>
        <p:nvSpPr>
          <p:cNvPr id="14" name="Oval 13">
            <a:hlinkClick r:id="rId2" action="ppaction://hlinksldjump"/>
            <a:extLst>
              <a:ext uri="{FF2B5EF4-FFF2-40B4-BE49-F238E27FC236}">
                <a16:creationId xmlns:a16="http://schemas.microsoft.com/office/drawing/2014/main" id="{D4E688D0-BBAE-4C21-9B89-A040010CC961}"/>
              </a:ext>
            </a:extLst>
          </p:cNvPr>
          <p:cNvSpPr/>
          <p:nvPr/>
        </p:nvSpPr>
        <p:spPr>
          <a:xfrm>
            <a:off x="13328650" y="1811339"/>
            <a:ext cx="755650" cy="757237"/>
          </a:xfrm>
          <a:prstGeom prst="ellipse">
            <a:avLst/>
          </a:prstGeom>
          <a:solidFill>
            <a:srgbClr val="FF99CC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GB" sz="1000" dirty="0">
                <a:solidFill>
                  <a:schemeClr val="bg1"/>
                </a:solidFill>
                <a:latin typeface="Tuffy" panose="020B0603060100000000" pitchFamily="34" charset="0"/>
              </a:rPr>
              <a:t>chapter</a:t>
            </a:r>
          </a:p>
          <a:p>
            <a:pPr algn="ctr">
              <a:defRPr/>
            </a:pPr>
            <a:r>
              <a:rPr lang="en-GB" sz="1000" dirty="0">
                <a:solidFill>
                  <a:schemeClr val="bg1"/>
                </a:solidFill>
                <a:latin typeface="Tuffy" panose="020B0603060100000000" pitchFamily="34" charset="0"/>
              </a:rPr>
              <a:t>menu</a:t>
            </a:r>
          </a:p>
        </p:txBody>
      </p:sp>
      <p:pic>
        <p:nvPicPr>
          <p:cNvPr id="41991" name="Picture 14">
            <a:extLst>
              <a:ext uri="{FF2B5EF4-FFF2-40B4-BE49-F238E27FC236}">
                <a16:creationId xmlns:a16="http://schemas.microsoft.com/office/drawing/2014/main" id="{9E77878B-1FEF-430A-AB37-0BC86E8423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4400" y="1727200"/>
            <a:ext cx="582613" cy="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15">
            <a:extLst>
              <a:ext uri="{FF2B5EF4-FFF2-40B4-BE49-F238E27FC236}">
                <a16:creationId xmlns:a16="http://schemas.microsoft.com/office/drawing/2014/main" id="{EE3D39D4-F947-440D-8D8C-FDEA9CDACAB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375" t="6604" r="17854" b="8846"/>
          <a:stretch/>
        </p:blipFill>
        <p:spPr bwMode="auto">
          <a:xfrm>
            <a:off x="5157089" y="832928"/>
            <a:ext cx="4535552" cy="641676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3">
            <a:extLst>
              <a:ext uri="{FF2B5EF4-FFF2-40B4-BE49-F238E27FC236}">
                <a16:creationId xmlns:a16="http://schemas.microsoft.com/office/drawing/2014/main" id="{D24A78CE-22D5-423C-9025-C9AC6CE2C8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2657" y="350837"/>
            <a:ext cx="55595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3200" b="1" dirty="0">
                <a:solidFill>
                  <a:schemeClr val="tx1"/>
                </a:solidFill>
                <a:latin typeface="+mj-lt"/>
              </a:rPr>
              <a:t>MATHS: SAMPLE QUESTIONS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972E67C-E1AF-4E6D-B190-BD429670E82C}"/>
              </a:ext>
            </a:extLst>
          </p:cNvPr>
          <p:cNvSpPr/>
          <p:nvPr/>
        </p:nvSpPr>
        <p:spPr>
          <a:xfrm>
            <a:off x="623094" y="939835"/>
            <a:ext cx="8429625" cy="5329238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216000" rIns="216000" bIns="216000"/>
          <a:lstStyle/>
          <a:p>
            <a:pPr marL="93663">
              <a:defRPr/>
            </a:pPr>
            <a:r>
              <a:rPr lang="en-GB" sz="1600" b="1" dirty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Maths Paper 2: Reasoning</a:t>
            </a:r>
          </a:p>
        </p:txBody>
      </p:sp>
      <p:sp>
        <p:nvSpPr>
          <p:cNvPr id="11" name="Oval 1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B8821E4-CEDC-4A6F-8B6D-2B2D6B32D8E7}"/>
              </a:ext>
            </a:extLst>
          </p:cNvPr>
          <p:cNvSpPr/>
          <p:nvPr/>
        </p:nvSpPr>
        <p:spPr>
          <a:xfrm>
            <a:off x="13450888" y="3308350"/>
            <a:ext cx="755650" cy="757238"/>
          </a:xfrm>
          <a:prstGeom prst="ellipse">
            <a:avLst/>
          </a:prstGeom>
          <a:solidFill>
            <a:srgbClr val="E3419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GB" sz="1000" dirty="0">
                <a:solidFill>
                  <a:schemeClr val="bg1"/>
                </a:solidFill>
                <a:latin typeface="Tuffy" panose="020B0603060100000000" pitchFamily="34" charset="0"/>
              </a:rPr>
              <a:t>next age</a:t>
            </a:r>
          </a:p>
        </p:txBody>
      </p:sp>
      <p:sp>
        <p:nvSpPr>
          <p:cNvPr id="14" name="Oval 13">
            <a:hlinkClick r:id="rId2" action="ppaction://hlinksldjump"/>
            <a:extLst>
              <a:ext uri="{FF2B5EF4-FFF2-40B4-BE49-F238E27FC236}">
                <a16:creationId xmlns:a16="http://schemas.microsoft.com/office/drawing/2014/main" id="{DEB526D9-F86E-4CF7-A55C-5D436A8A236C}"/>
              </a:ext>
            </a:extLst>
          </p:cNvPr>
          <p:cNvSpPr/>
          <p:nvPr/>
        </p:nvSpPr>
        <p:spPr>
          <a:xfrm>
            <a:off x="13328650" y="2984500"/>
            <a:ext cx="755650" cy="757238"/>
          </a:xfrm>
          <a:prstGeom prst="ellipse">
            <a:avLst/>
          </a:prstGeom>
          <a:solidFill>
            <a:srgbClr val="FF99CC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GB" sz="1000" dirty="0">
                <a:solidFill>
                  <a:schemeClr val="bg1"/>
                </a:solidFill>
                <a:latin typeface="Tuffy" panose="020B0603060100000000" pitchFamily="34" charset="0"/>
              </a:rPr>
              <a:t>chapter</a:t>
            </a:r>
          </a:p>
          <a:p>
            <a:pPr algn="ctr">
              <a:defRPr/>
            </a:pPr>
            <a:r>
              <a:rPr lang="en-GB" sz="1000" dirty="0">
                <a:solidFill>
                  <a:schemeClr val="bg1"/>
                </a:solidFill>
                <a:latin typeface="Tuffy" panose="020B0603060100000000" pitchFamily="34" charset="0"/>
              </a:rPr>
              <a:t>menu</a:t>
            </a:r>
          </a:p>
        </p:txBody>
      </p:sp>
      <p:pic>
        <p:nvPicPr>
          <p:cNvPr id="43015" name="Picture 14">
            <a:extLst>
              <a:ext uri="{FF2B5EF4-FFF2-40B4-BE49-F238E27FC236}">
                <a16:creationId xmlns:a16="http://schemas.microsoft.com/office/drawing/2014/main" id="{D12442D1-1ED2-41D5-9565-A85023DAB9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8650" y="3021014"/>
            <a:ext cx="582613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1">
            <a:extLst>
              <a:ext uri="{FF2B5EF4-FFF2-40B4-BE49-F238E27FC236}">
                <a16:creationId xmlns:a16="http://schemas.microsoft.com/office/drawing/2014/main" id="{95BCD23C-F0DF-473B-B023-9E6121F6172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01101" y="1524610"/>
            <a:ext cx="6732203" cy="6224634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3">
            <a:extLst>
              <a:ext uri="{FF2B5EF4-FFF2-40B4-BE49-F238E27FC236}">
                <a16:creationId xmlns:a16="http://schemas.microsoft.com/office/drawing/2014/main" id="{ABBC8752-434C-4E22-82EE-83410205BC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2657" y="588927"/>
            <a:ext cx="55595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3200" b="1" dirty="0">
                <a:solidFill>
                  <a:schemeClr val="tx1"/>
                </a:solidFill>
                <a:latin typeface="+mj-lt"/>
              </a:rPr>
              <a:t>MATHS: SAMPLE QUESTIONS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E8FB2-4A5B-4985-8605-9032E9A08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What subjects are included?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D3829E-869B-4888-AB36-C5AA17ED59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182562">
              <a:spcBef>
                <a:spcPts val="0"/>
              </a:spcBef>
              <a:defRPr/>
            </a:pPr>
            <a:r>
              <a:rPr lang="en-GB" dirty="0">
                <a:latin typeface="Comic Sans MS" panose="030F0702030302020204" pitchFamily="66" charset="0"/>
              </a:rPr>
              <a:t>At the end of Year 2, children will take assessments in:</a:t>
            </a:r>
          </a:p>
          <a:p>
            <a:pPr marL="182562">
              <a:spcBef>
                <a:spcPts val="0"/>
              </a:spcBef>
              <a:defRPr/>
            </a:pPr>
            <a:endParaRPr lang="en-GB" dirty="0">
              <a:latin typeface="Comic Sans MS" panose="030F0702030302020204" pitchFamily="66" charset="0"/>
            </a:endParaRPr>
          </a:p>
          <a:p>
            <a:pPr marL="923925" lvl="1" indent="-195263">
              <a:spcBef>
                <a:spcPts val="0"/>
              </a:spcBef>
              <a:defRPr/>
            </a:pPr>
            <a:r>
              <a:rPr lang="en-GB" dirty="0">
                <a:latin typeface="Comic Sans MS" panose="030F0702030302020204" pitchFamily="66" charset="0"/>
              </a:rPr>
              <a:t>Reading</a:t>
            </a:r>
          </a:p>
          <a:p>
            <a:pPr marL="923925" lvl="1" indent="-195263">
              <a:spcBef>
                <a:spcPts val="0"/>
              </a:spcBef>
              <a:defRPr/>
            </a:pPr>
            <a:r>
              <a:rPr lang="en-GB" dirty="0">
                <a:latin typeface="Comic Sans MS" panose="030F0702030302020204" pitchFamily="66" charset="0"/>
              </a:rPr>
              <a:t>Maths</a:t>
            </a:r>
          </a:p>
          <a:p>
            <a:pPr marL="923925" lvl="1" indent="-195263">
              <a:spcBef>
                <a:spcPts val="0"/>
              </a:spcBef>
              <a:defRPr/>
            </a:pPr>
            <a:r>
              <a:rPr lang="en-GB" dirty="0">
                <a:latin typeface="Comic Sans MS" panose="030F0702030302020204" pitchFamily="66" charset="0"/>
              </a:rPr>
              <a:t>Grammar, Punctuation and Spelling</a:t>
            </a:r>
          </a:p>
          <a:p>
            <a:pPr marL="182562">
              <a:spcBef>
                <a:spcPts val="0"/>
              </a:spcBef>
              <a:defRPr/>
            </a:pPr>
            <a:endParaRPr lang="en-GB" dirty="0">
              <a:latin typeface="Comic Sans MS" panose="030F0702030302020204" pitchFamily="66" charset="0"/>
            </a:endParaRPr>
          </a:p>
          <a:p>
            <a:pPr marL="182562">
              <a:spcBef>
                <a:spcPts val="0"/>
              </a:spcBef>
              <a:defRPr/>
            </a:pPr>
            <a:r>
              <a:rPr lang="en-GB" dirty="0">
                <a:latin typeface="Comic Sans MS" panose="030F0702030302020204" pitchFamily="66" charset="0"/>
              </a:rPr>
              <a:t>All assessment are due to take place in May this year.</a:t>
            </a:r>
          </a:p>
          <a:p>
            <a:pPr marL="182562">
              <a:spcBef>
                <a:spcPts val="0"/>
              </a:spcBef>
              <a:defRPr/>
            </a:pPr>
            <a:endParaRPr lang="en-GB" dirty="0">
              <a:latin typeface="Comic Sans MS" panose="030F0702030302020204" pitchFamily="66" charset="0"/>
            </a:endParaRPr>
          </a:p>
          <a:p>
            <a:pPr marL="182562">
              <a:spcBef>
                <a:spcPts val="0"/>
              </a:spcBef>
              <a:defRPr/>
            </a:pPr>
            <a:endParaRPr lang="en-GB" dirty="0">
              <a:latin typeface="Comic Sans MS" panose="030F0702030302020204" pitchFamily="66" charset="0"/>
            </a:endParaRPr>
          </a:p>
          <a:p>
            <a:pPr marL="182562">
              <a:spcBef>
                <a:spcPts val="0"/>
              </a:spcBef>
              <a:defRPr/>
            </a:pPr>
            <a:r>
              <a:rPr lang="en-GB" dirty="0">
                <a:latin typeface="Comic Sans MS" panose="030F0702030302020204" pitchFamily="66" charset="0"/>
              </a:rPr>
              <a:t> Science teacher assessment is based on work completed during Year 1 and Year 2.</a:t>
            </a:r>
          </a:p>
          <a:p>
            <a:pPr marL="182562">
              <a:spcBef>
                <a:spcPts val="0"/>
              </a:spcBef>
              <a:defRPr/>
            </a:pPr>
            <a:endParaRPr lang="en-GB" dirty="0">
              <a:latin typeface="Comic Sans MS" panose="030F0702030302020204" pitchFamily="66" charset="0"/>
            </a:endParaRPr>
          </a:p>
          <a:p>
            <a:pPr marL="182562">
              <a:spcBef>
                <a:spcPts val="0"/>
              </a:spcBef>
              <a:defRPr/>
            </a:pPr>
            <a:r>
              <a:rPr lang="en-GB" dirty="0">
                <a:latin typeface="Comic Sans MS" panose="030F0702030302020204" pitchFamily="66" charset="0"/>
              </a:rPr>
              <a:t>Tests are marked internally. Judgements will be moderated by the LA</a:t>
            </a:r>
          </a:p>
          <a:p>
            <a:pPr marL="182562">
              <a:spcBef>
                <a:spcPts val="0"/>
              </a:spcBef>
              <a:defRPr/>
            </a:pPr>
            <a:endParaRPr lang="en-GB" dirty="0">
              <a:latin typeface="Comic Sans MS" panose="030F0702030302020204" pitchFamily="66" charset="0"/>
            </a:endParaRPr>
          </a:p>
          <a:p>
            <a:pPr marL="182562">
              <a:spcBef>
                <a:spcPts val="0"/>
              </a:spcBef>
              <a:defRPr/>
            </a:pPr>
            <a:r>
              <a:rPr lang="en-GB" dirty="0">
                <a:latin typeface="Comic Sans MS" panose="030F0702030302020204" pitchFamily="66" charset="0"/>
              </a:rPr>
              <a:t>Overall judgement is still based on teacher assessment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811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8FD10-2F23-4147-89B5-B4C5DDD75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How are the assessments carried out?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7D8CA8-C736-42BD-8243-95C17E1BD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>
              <a:lnSpc>
                <a:spcPct val="150000"/>
              </a:lnSpc>
              <a:buClr>
                <a:schemeClr val="accent3"/>
              </a:buClr>
              <a:buFont typeface="Wingdings 2"/>
              <a:buChar char=""/>
              <a:defRPr/>
            </a:pPr>
            <a:r>
              <a:rPr lang="en-GB" dirty="0">
                <a:latin typeface="SassoonPrimaryInfant" pitchFamily="2" charset="0"/>
              </a:rPr>
              <a:t>Children will </a:t>
            </a:r>
            <a:r>
              <a:rPr lang="en-GB" b="1" dirty="0">
                <a:latin typeface="SassoonPrimaryInfant" pitchFamily="2" charset="0"/>
              </a:rPr>
              <a:t>not</a:t>
            </a:r>
            <a:r>
              <a:rPr lang="en-GB" dirty="0">
                <a:latin typeface="SassoonPrimaryInfant" pitchFamily="2" charset="0"/>
              </a:rPr>
              <a:t> know that they are taking tests, done as subtly as possible.</a:t>
            </a:r>
          </a:p>
          <a:p>
            <a:pPr marL="274320" indent="-274320">
              <a:lnSpc>
                <a:spcPct val="150000"/>
              </a:lnSpc>
              <a:buClr>
                <a:schemeClr val="accent3"/>
              </a:buClr>
              <a:buFont typeface="Wingdings 2"/>
              <a:buChar char=""/>
              <a:defRPr/>
            </a:pPr>
            <a:r>
              <a:rPr lang="en-GB" dirty="0">
                <a:latin typeface="SassoonPrimaryInfant" pitchFamily="2" charset="0"/>
              </a:rPr>
              <a:t>We do </a:t>
            </a:r>
            <a:r>
              <a:rPr lang="en-GB" b="1" dirty="0">
                <a:latin typeface="SassoonPrimaryInfant" pitchFamily="2" charset="0"/>
              </a:rPr>
              <a:t>not </a:t>
            </a:r>
            <a:r>
              <a:rPr lang="en-GB" dirty="0">
                <a:latin typeface="SassoonPrimaryInfant" pitchFamily="2" charset="0"/>
              </a:rPr>
              <a:t>call them tests, exams, SATs – often called ‘special work’</a:t>
            </a:r>
          </a:p>
          <a:p>
            <a:pPr marL="274320" indent="-274320">
              <a:lnSpc>
                <a:spcPct val="150000"/>
              </a:lnSpc>
              <a:buClr>
                <a:schemeClr val="accent3"/>
              </a:buClr>
              <a:buFont typeface="Wingdings 2"/>
              <a:buChar char=""/>
              <a:defRPr/>
            </a:pPr>
            <a:r>
              <a:rPr lang="en-GB" b="1" dirty="0">
                <a:latin typeface="SassoonPrimaryInfant" pitchFamily="2" charset="0"/>
              </a:rPr>
              <a:t>NO </a:t>
            </a:r>
            <a:r>
              <a:rPr lang="en-GB" dirty="0">
                <a:latin typeface="SassoonPrimaryInfant" pitchFamily="2" charset="0"/>
              </a:rPr>
              <a:t>pressure is put on the children as they are 6/7 years old!</a:t>
            </a:r>
          </a:p>
          <a:p>
            <a:pPr marL="274320" indent="-274320">
              <a:lnSpc>
                <a:spcPct val="150000"/>
              </a:lnSpc>
              <a:buClr>
                <a:schemeClr val="accent3"/>
              </a:buClr>
              <a:buFont typeface="Wingdings 2"/>
              <a:buChar char=""/>
              <a:defRPr/>
            </a:pPr>
            <a:r>
              <a:rPr lang="en-GB" dirty="0">
                <a:latin typeface="SassoonPrimaryInfant" pitchFamily="2" charset="0"/>
              </a:rPr>
              <a:t>Small groups taken to work in a quiet and calm space.</a:t>
            </a:r>
          </a:p>
          <a:p>
            <a:pPr marL="274320" indent="-274320">
              <a:lnSpc>
                <a:spcPct val="150000"/>
              </a:lnSpc>
              <a:buClr>
                <a:schemeClr val="accent3"/>
              </a:buClr>
              <a:buFont typeface="Wingdings 2"/>
              <a:buChar char=""/>
              <a:defRPr/>
            </a:pPr>
            <a:r>
              <a:rPr lang="en-GB" dirty="0">
                <a:latin typeface="SassoonPrimaryInfant" pitchFamily="2" charset="0"/>
              </a:rPr>
              <a:t>Government given teachers a time guideline but at KS1 this is not strictly adhered to.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4053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F5515-854F-4ABF-BB25-61C4993EC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 dirty="0"/>
              <a:t>When are they carried out?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447507-3840-4B5D-B1C3-19C7427812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en-GB" dirty="0">
                <a:latin typeface="SassoonPrimaryInfant" pitchFamily="2" charset="0"/>
              </a:rPr>
              <a:t>Throughout May.</a:t>
            </a:r>
          </a:p>
          <a:p>
            <a:pPr>
              <a:lnSpc>
                <a:spcPct val="150000"/>
              </a:lnSpc>
              <a:defRPr/>
            </a:pPr>
            <a:r>
              <a:rPr lang="en-GB" dirty="0">
                <a:latin typeface="SassoonPrimaryInfant" pitchFamily="2" charset="0"/>
              </a:rPr>
              <a:t>Please try to make sure your child has regular attendance through that time (unless they are very unwell!)</a:t>
            </a:r>
          </a:p>
          <a:p>
            <a:pPr>
              <a:lnSpc>
                <a:spcPct val="150000"/>
              </a:lnSpc>
              <a:defRPr/>
            </a:pPr>
            <a:r>
              <a:rPr lang="en-GB" dirty="0">
                <a:latin typeface="SassoonPrimaryInfant" pitchFamily="2" charset="0"/>
              </a:rPr>
              <a:t>During the normal school day.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4480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B755A76C-2719-44DA-AE66-0FA72166B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3499" y="375174"/>
            <a:ext cx="8229600" cy="793750"/>
          </a:xfrm>
        </p:spPr>
        <p:txBody>
          <a:bodyPr>
            <a:normAutofit/>
          </a:bodyPr>
          <a:lstStyle/>
          <a:p>
            <a:r>
              <a:rPr lang="en-GB" altLang="en-US" b="1" dirty="0"/>
              <a:t>Reading Test – Paper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0B3D0-A42A-4A0F-8743-63D2D8A97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9911" y="1341439"/>
            <a:ext cx="9809825" cy="5400675"/>
          </a:xfrm>
          <a:solidFill>
            <a:schemeClr val="bg1"/>
          </a:solidFill>
        </p:spPr>
        <p:txBody>
          <a:bodyPr/>
          <a:lstStyle/>
          <a:p>
            <a:pPr>
              <a:buFont typeface="Wingdings 2" panose="05020102010507070707" pitchFamily="18" charset="2"/>
              <a:buBlip>
                <a:blip r:embed="rId2"/>
              </a:buBlip>
              <a:defRPr/>
            </a:pPr>
            <a:r>
              <a:rPr lang="en-GB" dirty="0">
                <a:latin typeface="SassoonPrimaryInfant" pitchFamily="2" charset="0"/>
              </a:rPr>
              <a:t>30 minutes approximately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en-GB" dirty="0">
                <a:latin typeface="SassoonPrimaryInfant" pitchFamily="2" charset="0"/>
              </a:rPr>
              <a:t>20 marks </a:t>
            </a:r>
          </a:p>
          <a:p>
            <a:pPr marL="0" indent="0">
              <a:buNone/>
              <a:defRPr/>
            </a:pPr>
            <a:endParaRPr lang="en-GB" sz="1050" dirty="0">
              <a:latin typeface="SassoonPrimaryInfant" pitchFamily="2" charset="0"/>
            </a:endParaRPr>
          </a:p>
          <a:p>
            <a:pPr marL="0" indent="0">
              <a:buNone/>
              <a:defRPr/>
            </a:pPr>
            <a:r>
              <a:rPr lang="en-GB" dirty="0">
                <a:latin typeface="SassoonPrimaryInfant" pitchFamily="2" charset="0"/>
              </a:rPr>
              <a:t>Likely to be a mix of fiction and </a:t>
            </a:r>
          </a:p>
          <a:p>
            <a:pPr marL="0" indent="0">
              <a:buNone/>
              <a:defRPr/>
            </a:pPr>
            <a:r>
              <a:rPr lang="en-GB" dirty="0">
                <a:latin typeface="SassoonPrimaryInfant" pitchFamily="2" charset="0"/>
              </a:rPr>
              <a:t>non-fiction.</a:t>
            </a:r>
          </a:p>
          <a:p>
            <a:pPr marL="0" indent="0">
              <a:buNone/>
              <a:defRPr/>
            </a:pPr>
            <a:r>
              <a:rPr lang="en-GB" dirty="0">
                <a:latin typeface="SassoonPrimaryInfant" pitchFamily="2" charset="0"/>
              </a:rPr>
              <a:t>Children to read and answer </a:t>
            </a:r>
          </a:p>
          <a:p>
            <a:pPr marL="0" indent="0">
              <a:buNone/>
              <a:defRPr/>
            </a:pPr>
            <a:r>
              <a:rPr lang="en-GB" dirty="0">
                <a:latin typeface="SassoonPrimaryInfant" pitchFamily="2" charset="0"/>
              </a:rPr>
              <a:t>straightforward questions – either</a:t>
            </a:r>
          </a:p>
          <a:p>
            <a:pPr marL="0" indent="0">
              <a:buNone/>
              <a:defRPr/>
            </a:pPr>
            <a:r>
              <a:rPr lang="en-GB" dirty="0">
                <a:latin typeface="SassoonPrimaryInfant" pitchFamily="2" charset="0"/>
              </a:rPr>
              <a:t>multiple choice or write a sentence. </a:t>
            </a:r>
          </a:p>
          <a:p>
            <a:pPr marL="0" indent="0">
              <a:buNone/>
              <a:defRPr/>
            </a:pPr>
            <a:r>
              <a:rPr lang="en-GB" dirty="0">
                <a:latin typeface="SassoonPrimaryInfant" pitchFamily="2" charset="0"/>
              </a:rPr>
              <a:t>Later questions involve children</a:t>
            </a:r>
          </a:p>
          <a:p>
            <a:pPr marL="0" indent="0">
              <a:buNone/>
              <a:defRPr/>
            </a:pPr>
            <a:r>
              <a:rPr lang="en-GB" dirty="0">
                <a:latin typeface="SassoonPrimaryInfant" pitchFamily="2" charset="0"/>
              </a:rPr>
              <a:t>making inferences.</a:t>
            </a:r>
          </a:p>
          <a:p>
            <a:pPr marL="0" indent="0">
              <a:buNone/>
              <a:defRPr/>
            </a:pPr>
            <a:r>
              <a:rPr lang="en-GB" dirty="0">
                <a:latin typeface="SassoonPrimaryInfant" pitchFamily="2" charset="0"/>
              </a:rPr>
              <a:t>Can use the text to find answers.</a:t>
            </a:r>
          </a:p>
        </p:txBody>
      </p:sp>
      <p:pic>
        <p:nvPicPr>
          <p:cNvPr id="12292" name="Picture 1">
            <a:extLst>
              <a:ext uri="{FF2B5EF4-FFF2-40B4-BE49-F238E27FC236}">
                <a16:creationId xmlns:a16="http://schemas.microsoft.com/office/drawing/2014/main" id="{FFDCE6BF-7233-4C8D-B532-3D53593E7C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112" y="1243785"/>
            <a:ext cx="3358047" cy="4475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3">
            <a:extLst>
              <a:ext uri="{FF2B5EF4-FFF2-40B4-BE49-F238E27FC236}">
                <a16:creationId xmlns:a16="http://schemas.microsoft.com/office/drawing/2014/main" id="{9D97D3C2-D980-4C6F-A432-B1651BA463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829" y="2331501"/>
            <a:ext cx="3197021" cy="4263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0BD7A622-2ECD-4213-B59F-0BBD326E5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417" y="274756"/>
            <a:ext cx="8229600" cy="793750"/>
          </a:xfrm>
        </p:spPr>
        <p:txBody>
          <a:bodyPr>
            <a:normAutofit/>
          </a:bodyPr>
          <a:lstStyle/>
          <a:p>
            <a:r>
              <a:rPr lang="en-GB" altLang="en-US" b="1" dirty="0"/>
              <a:t>Reading Test – Paper 2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9EF96B4-7BE9-4795-8B9D-A428D6406A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4299" y="1341439"/>
            <a:ext cx="9827581" cy="5400675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Font typeface="Wingdings 2" panose="05020102010507070707" pitchFamily="18" charset="2"/>
              <a:buBlip>
                <a:blip r:embed="rId2"/>
              </a:buBlip>
              <a:defRPr/>
            </a:pPr>
            <a:r>
              <a:rPr lang="en-GB" dirty="0">
                <a:latin typeface="SassoonPrimaryInfant" pitchFamily="2" charset="0"/>
              </a:rPr>
              <a:t>40 minutes approximately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en-GB" dirty="0">
                <a:latin typeface="SassoonPrimaryInfant" pitchFamily="2" charset="0"/>
              </a:rPr>
              <a:t>20 marks </a:t>
            </a:r>
          </a:p>
          <a:p>
            <a:pPr marL="0" indent="0">
              <a:buNone/>
              <a:defRPr/>
            </a:pPr>
            <a:endParaRPr lang="en-GB" sz="1050" dirty="0">
              <a:latin typeface="SassoonPrimaryInfant" pitchFamily="2" charset="0"/>
            </a:endParaRPr>
          </a:p>
          <a:p>
            <a:pPr marL="0" indent="0">
              <a:buNone/>
              <a:defRPr/>
            </a:pPr>
            <a:r>
              <a:rPr lang="en-GB" sz="2200" dirty="0">
                <a:latin typeface="SassoonPrimaryInfant" pitchFamily="2" charset="0"/>
              </a:rPr>
              <a:t>All children will sit a 2</a:t>
            </a:r>
            <a:r>
              <a:rPr lang="en-GB" sz="2200" baseline="30000" dirty="0">
                <a:latin typeface="SassoonPrimaryInfant" pitchFamily="2" charset="0"/>
              </a:rPr>
              <a:t>nd</a:t>
            </a:r>
            <a:r>
              <a:rPr lang="en-GB" sz="2200" dirty="0">
                <a:latin typeface="SassoonPrimaryInfant" pitchFamily="2" charset="0"/>
              </a:rPr>
              <a:t> reading</a:t>
            </a:r>
          </a:p>
          <a:p>
            <a:pPr marL="0" indent="0">
              <a:buNone/>
              <a:defRPr/>
            </a:pPr>
            <a:r>
              <a:rPr lang="en-GB" sz="2200" dirty="0">
                <a:latin typeface="SassoonPrimaryInfant" pitchFamily="2" charset="0"/>
              </a:rPr>
              <a:t>paper which will contain a longer,</a:t>
            </a:r>
          </a:p>
          <a:p>
            <a:pPr marL="0" indent="0">
              <a:buNone/>
              <a:defRPr/>
            </a:pPr>
            <a:r>
              <a:rPr lang="en-GB" sz="2200" dirty="0">
                <a:latin typeface="SassoonPrimaryInfant" pitchFamily="2" charset="0"/>
              </a:rPr>
              <a:t>more challenging text.</a:t>
            </a:r>
          </a:p>
          <a:p>
            <a:pPr marL="0" indent="0">
              <a:buNone/>
              <a:defRPr/>
            </a:pPr>
            <a:r>
              <a:rPr lang="en-GB" sz="2200" dirty="0">
                <a:latin typeface="SassoonPrimaryInfant" pitchFamily="2" charset="0"/>
              </a:rPr>
              <a:t>2 booklets – 1 with the text, 1 with</a:t>
            </a:r>
          </a:p>
          <a:p>
            <a:pPr marL="0" indent="0">
              <a:buNone/>
              <a:defRPr/>
            </a:pPr>
            <a:r>
              <a:rPr lang="en-GB" sz="2200" dirty="0">
                <a:latin typeface="SassoonPrimaryInfant" pitchFamily="2" charset="0"/>
              </a:rPr>
              <a:t>questions in. </a:t>
            </a:r>
          </a:p>
          <a:p>
            <a:pPr marL="0" indent="0">
              <a:buNone/>
              <a:defRPr/>
            </a:pPr>
            <a:r>
              <a:rPr lang="en-GB" sz="2200" dirty="0">
                <a:latin typeface="SassoonPrimaryInfant" pitchFamily="2" charset="0"/>
              </a:rPr>
              <a:t>Likely to be fiction and non-fiction.</a:t>
            </a:r>
          </a:p>
          <a:p>
            <a:pPr marL="0" indent="0">
              <a:buNone/>
              <a:defRPr/>
            </a:pPr>
            <a:r>
              <a:rPr lang="en-GB" sz="2200" dirty="0">
                <a:latin typeface="SassoonPrimaryInfant" pitchFamily="2" charset="0"/>
              </a:rPr>
              <a:t>Questions will focus on 2 main areas</a:t>
            </a:r>
          </a:p>
          <a:p>
            <a:pPr marL="0" indent="0">
              <a:buNone/>
              <a:defRPr/>
            </a:pPr>
            <a:r>
              <a:rPr lang="en-GB" sz="2200" dirty="0">
                <a:latin typeface="SassoonPrimaryInfant" pitchFamily="2" charset="0"/>
              </a:rPr>
              <a:t>of KS1 reading – </a:t>
            </a:r>
            <a:r>
              <a:rPr lang="en-GB" sz="2200" u="sng" dirty="0">
                <a:latin typeface="SassoonPrimaryInfant" pitchFamily="2" charset="0"/>
              </a:rPr>
              <a:t>explaining their</a:t>
            </a:r>
          </a:p>
          <a:p>
            <a:pPr marL="0" indent="0">
              <a:buNone/>
              <a:defRPr/>
            </a:pPr>
            <a:r>
              <a:rPr lang="en-GB" sz="2200" u="sng" dirty="0">
                <a:latin typeface="SassoonPrimaryInfant" pitchFamily="2" charset="0"/>
              </a:rPr>
              <a:t>understanding of the words they’ve read</a:t>
            </a:r>
          </a:p>
          <a:p>
            <a:pPr marL="0" indent="0">
              <a:buNone/>
              <a:defRPr/>
            </a:pPr>
            <a:r>
              <a:rPr lang="en-GB" sz="2200" dirty="0">
                <a:latin typeface="SassoonPrimaryInfant" pitchFamily="2" charset="0"/>
              </a:rPr>
              <a:t>and </a:t>
            </a:r>
            <a:r>
              <a:rPr lang="en-GB" sz="2200" u="sng" dirty="0">
                <a:latin typeface="SassoonPrimaryInfant" pitchFamily="2" charset="0"/>
              </a:rPr>
              <a:t>retrieving information from the text. </a:t>
            </a:r>
          </a:p>
        </p:txBody>
      </p:sp>
      <p:pic>
        <p:nvPicPr>
          <p:cNvPr id="13316" name="Picture 1">
            <a:extLst>
              <a:ext uri="{FF2B5EF4-FFF2-40B4-BE49-F238E27FC236}">
                <a16:creationId xmlns:a16="http://schemas.microsoft.com/office/drawing/2014/main" id="{501D3267-3785-4411-8F92-335708EFB6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040" y="1136528"/>
            <a:ext cx="3204067" cy="4269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2">
            <a:extLst>
              <a:ext uri="{FF2B5EF4-FFF2-40B4-BE49-F238E27FC236}">
                <a16:creationId xmlns:a16="http://schemas.microsoft.com/office/drawing/2014/main" id="{87568756-C5B3-4F4C-A33E-24342CD916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0999" y="2681056"/>
            <a:ext cx="3045794" cy="4061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>
            <a:extLst>
              <a:ext uri="{FF2B5EF4-FFF2-40B4-BE49-F238E27FC236}">
                <a16:creationId xmlns:a16="http://schemas.microsoft.com/office/drawing/2014/main" id="{D06CA730-5985-4B97-B29C-5FD060DEC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3750" y="549275"/>
            <a:ext cx="8229600" cy="793750"/>
          </a:xfrm>
        </p:spPr>
        <p:txBody>
          <a:bodyPr>
            <a:normAutofit/>
          </a:bodyPr>
          <a:lstStyle/>
          <a:p>
            <a:r>
              <a:rPr lang="en-GB" altLang="en-US" b="1" dirty="0"/>
              <a:t>Arithmetic Test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0F16AC4-217A-40BC-B5BD-4701C1A212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6745" y="1341439"/>
            <a:ext cx="9916357" cy="5400675"/>
          </a:xfrm>
          <a:solidFill>
            <a:schemeClr val="bg1"/>
          </a:solidFill>
        </p:spPr>
        <p:txBody>
          <a:bodyPr/>
          <a:lstStyle/>
          <a:p>
            <a:pPr>
              <a:buFont typeface="Wingdings 2" panose="05020102010507070707" pitchFamily="18" charset="2"/>
              <a:buBlip>
                <a:blip r:embed="rId2"/>
              </a:buBlip>
              <a:defRPr/>
            </a:pPr>
            <a:r>
              <a:rPr lang="en-GB" dirty="0">
                <a:latin typeface="SassoonPrimaryInfant" pitchFamily="2" charset="0"/>
              </a:rPr>
              <a:t>20 minutes approximately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en-GB" dirty="0">
                <a:latin typeface="SassoonPrimaryInfant" pitchFamily="2" charset="0"/>
              </a:rPr>
              <a:t>25 marks </a:t>
            </a:r>
          </a:p>
          <a:p>
            <a:pPr>
              <a:buFont typeface="Wingdings" pitchFamily="2" charset="2"/>
              <a:buChar char="ü"/>
              <a:defRPr/>
            </a:pPr>
            <a:endParaRPr lang="en-GB" sz="1050" dirty="0">
              <a:latin typeface="SassoonPrimaryInfant" pitchFamily="2" charset="0"/>
            </a:endParaRPr>
          </a:p>
          <a:p>
            <a:pPr marL="0" indent="0">
              <a:buNone/>
              <a:defRPr/>
            </a:pPr>
            <a:r>
              <a:rPr lang="en-GB" dirty="0">
                <a:latin typeface="SassoonPrimaryInfant" pitchFamily="2" charset="0"/>
              </a:rPr>
              <a:t>Children are given various calculations</a:t>
            </a:r>
          </a:p>
          <a:p>
            <a:pPr marL="0" indent="0">
              <a:buNone/>
              <a:defRPr/>
            </a:pPr>
            <a:r>
              <a:rPr lang="en-GB" dirty="0">
                <a:latin typeface="SassoonPrimaryInfant" pitchFamily="2" charset="0"/>
              </a:rPr>
              <a:t>to work out with space for jottings,</a:t>
            </a:r>
          </a:p>
          <a:p>
            <a:pPr marL="0" indent="0">
              <a:buNone/>
              <a:defRPr/>
            </a:pPr>
            <a:r>
              <a:rPr lang="en-GB" dirty="0">
                <a:latin typeface="SassoonPrimaryInfant" pitchFamily="2" charset="0"/>
              </a:rPr>
              <a:t>pictures. </a:t>
            </a:r>
          </a:p>
          <a:p>
            <a:pPr marL="0" indent="0">
              <a:buNone/>
              <a:defRPr/>
            </a:pPr>
            <a:r>
              <a:rPr lang="en-GB" dirty="0">
                <a:latin typeface="SassoonPrimaryInfant" pitchFamily="2" charset="0"/>
              </a:rPr>
              <a:t>Questions rely on children’s basic </a:t>
            </a:r>
          </a:p>
          <a:p>
            <a:pPr marL="0" indent="0">
              <a:buNone/>
              <a:defRPr/>
            </a:pPr>
            <a:r>
              <a:rPr lang="en-GB" dirty="0">
                <a:latin typeface="SassoonPrimaryInfant" pitchFamily="2" charset="0"/>
              </a:rPr>
              <a:t>knowledge of number facts.</a:t>
            </a:r>
          </a:p>
          <a:p>
            <a:pPr marL="0" indent="0">
              <a:buNone/>
              <a:defRPr/>
            </a:pPr>
            <a:r>
              <a:rPr lang="en-GB" dirty="0">
                <a:latin typeface="SassoonPrimaryInfant" pitchFamily="2" charset="0"/>
              </a:rPr>
              <a:t>Later questions will involve division </a:t>
            </a:r>
          </a:p>
          <a:p>
            <a:pPr marL="0" indent="0">
              <a:buNone/>
              <a:defRPr/>
            </a:pPr>
            <a:r>
              <a:rPr lang="en-GB" dirty="0">
                <a:latin typeface="SassoonPrimaryInfant" pitchFamily="2" charset="0"/>
              </a:rPr>
              <a:t>and fractions.</a:t>
            </a:r>
          </a:p>
          <a:p>
            <a:pPr marL="0" indent="0">
              <a:buNone/>
              <a:defRPr/>
            </a:pPr>
            <a:endParaRPr lang="en-GB" sz="1050" dirty="0">
              <a:latin typeface="SassoonPrimaryInfant" pitchFamily="2" charset="0"/>
            </a:endParaRPr>
          </a:p>
          <a:p>
            <a:pPr marL="0" indent="0">
              <a:buNone/>
              <a:defRPr/>
            </a:pPr>
            <a:endParaRPr lang="en-GB" sz="1050" dirty="0">
              <a:latin typeface="SassoonPrimaryInfant" pitchFamily="2" charset="0"/>
            </a:endParaRPr>
          </a:p>
        </p:txBody>
      </p:sp>
      <p:pic>
        <p:nvPicPr>
          <p:cNvPr id="14340" name="Picture 1">
            <a:extLst>
              <a:ext uri="{FF2B5EF4-FFF2-40B4-BE49-F238E27FC236}">
                <a16:creationId xmlns:a16="http://schemas.microsoft.com/office/drawing/2014/main" id="{6B3E7117-98E5-4FBF-A829-B7649E876C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964" y="1412874"/>
            <a:ext cx="4309784" cy="5746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TM03457515[[fn=View]]</Template>
  <TotalTime>1360</TotalTime>
  <Words>2023</Words>
  <Application>Microsoft Office PowerPoint</Application>
  <PresentationFormat>Widescreen</PresentationFormat>
  <Paragraphs>366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2" baseType="lpstr">
      <vt:lpstr>Arial</vt:lpstr>
      <vt:lpstr>Century Gothic</vt:lpstr>
      <vt:lpstr>Comic Sans MS</vt:lpstr>
      <vt:lpstr>Roboto</vt:lpstr>
      <vt:lpstr>Roboto Black</vt:lpstr>
      <vt:lpstr>SassoonPrimaryInfant</vt:lpstr>
      <vt:lpstr>Tuffy</vt:lpstr>
      <vt:lpstr>Wingdings</vt:lpstr>
      <vt:lpstr>Wingdings 2</vt:lpstr>
      <vt:lpstr>Vapor Trail</vt:lpstr>
      <vt:lpstr>Welcome</vt:lpstr>
      <vt:lpstr>Aims</vt:lpstr>
      <vt:lpstr>What are end of kS1 assessments? </vt:lpstr>
      <vt:lpstr>What subjects are included?</vt:lpstr>
      <vt:lpstr>How are the assessments carried out?</vt:lpstr>
      <vt:lpstr>When are they carried out?</vt:lpstr>
      <vt:lpstr>Reading Test – Paper 1</vt:lpstr>
      <vt:lpstr>Reading Test – Paper 2</vt:lpstr>
      <vt:lpstr>Arithmetic Test</vt:lpstr>
      <vt:lpstr>Maths Reasoning Test</vt:lpstr>
      <vt:lpstr>Spelling Test</vt:lpstr>
      <vt:lpstr>Grammar &amp; Punctuation Test</vt:lpstr>
      <vt:lpstr>Writing</vt:lpstr>
      <vt:lpstr>Reporting Results</vt:lpstr>
      <vt:lpstr>Teacher Assessment</vt:lpstr>
      <vt:lpstr>The Results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VWebb</dc:creator>
  <cp:lastModifiedBy>Victoria Webb</cp:lastModifiedBy>
  <cp:revision>9</cp:revision>
  <dcterms:created xsi:type="dcterms:W3CDTF">2022-03-09T13:43:00Z</dcterms:created>
  <dcterms:modified xsi:type="dcterms:W3CDTF">2022-03-31T13:27:53Z</dcterms:modified>
</cp:coreProperties>
</file>