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Lst>
  <p:notesMasterIdLst>
    <p:notesMasterId r:id="rId17"/>
  </p:notesMasterIdLst>
  <p:sldIdLst>
    <p:sldId id="270" r:id="rId5"/>
    <p:sldId id="264" r:id="rId6"/>
    <p:sldId id="271" r:id="rId7"/>
    <p:sldId id="261" r:id="rId8"/>
    <p:sldId id="260" r:id="rId9"/>
    <p:sldId id="276" r:id="rId10"/>
    <p:sldId id="277" r:id="rId11"/>
    <p:sldId id="278" r:id="rId12"/>
    <p:sldId id="262" r:id="rId13"/>
    <p:sldId id="259" r:id="rId14"/>
    <p:sldId id="267" r:id="rId15"/>
    <p:sldId id="26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394" autoAdjust="0"/>
  </p:normalViewPr>
  <p:slideViewPr>
    <p:cSldViewPr>
      <p:cViewPr varScale="1">
        <p:scale>
          <a:sx n="73" d="100"/>
          <a:sy n="73" d="100"/>
        </p:scale>
        <p:origin x="1738"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 Baldwin" userId="55016d8a-efb2-45e3-ba83-79c056d34519" providerId="ADAL" clId="{4F679BC1-A177-478E-9930-2CB0ACE68831}"/>
    <pc:docChg chg="modSld">
      <pc:chgData name="Jane Baldwin" userId="55016d8a-efb2-45e3-ba83-79c056d34519" providerId="ADAL" clId="{4F679BC1-A177-478E-9930-2CB0ACE68831}" dt="2026-01-22T11:26:17.842" v="1" actId="20577"/>
      <pc:docMkLst>
        <pc:docMk/>
      </pc:docMkLst>
      <pc:sldChg chg="modSp mod">
        <pc:chgData name="Jane Baldwin" userId="55016d8a-efb2-45e3-ba83-79c056d34519" providerId="ADAL" clId="{4F679BC1-A177-478E-9930-2CB0ACE68831}" dt="2026-01-22T11:26:17.842" v="1" actId="20577"/>
        <pc:sldMkLst>
          <pc:docMk/>
          <pc:sldMk cId="0" sldId="263"/>
        </pc:sldMkLst>
        <pc:spChg chg="mod">
          <ac:chgData name="Jane Baldwin" userId="55016d8a-efb2-45e3-ba83-79c056d34519" providerId="ADAL" clId="{4F679BC1-A177-478E-9930-2CB0ACE68831}" dt="2026-01-22T11:26:17.842" v="1" actId="20577"/>
          <ac:spMkLst>
            <pc:docMk/>
            <pc:sldMk cId="0" sldId="263"/>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9E7D8D-4393-46B8-A91E-7EA026D6BE87}" type="datetimeFigureOut">
              <a:rPr lang="en-GB" smtClean="0"/>
              <a:t>19/01/2026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529FA4-BD6C-4992-A80F-D12782758644}" type="slidenum">
              <a:rPr lang="en-GB" smtClean="0"/>
              <a:t>‹#›</a:t>
            </a:fld>
            <a:endParaRPr lang="en-GB"/>
          </a:p>
        </p:txBody>
      </p:sp>
    </p:spTree>
    <p:extLst>
      <p:ext uri="{BB962C8B-B14F-4D97-AF65-F5344CB8AC3E}">
        <p14:creationId xmlns:p14="http://schemas.microsoft.com/office/powerpoint/2010/main" val="21557557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1529FA4-BD6C-4992-A80F-D12782758644}" type="slidenum">
              <a:rPr lang="en-GB" smtClean="0"/>
              <a:t>1</a:t>
            </a:fld>
            <a:endParaRPr lang="en-GB"/>
          </a:p>
        </p:txBody>
      </p:sp>
    </p:spTree>
    <p:extLst>
      <p:ext uri="{BB962C8B-B14F-4D97-AF65-F5344CB8AC3E}">
        <p14:creationId xmlns:p14="http://schemas.microsoft.com/office/powerpoint/2010/main" val="1199692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A3F7EC-16A5-488D-B2C7-68E50D537C12}" type="datetimeFigureOut">
              <a:rPr lang="en-GB" smtClean="0"/>
              <a:pPr/>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EBF06-9286-4177-B17F-84B85E5D517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A3F7EC-16A5-488D-B2C7-68E50D537C12}" type="datetimeFigureOut">
              <a:rPr lang="en-GB" smtClean="0"/>
              <a:pPr/>
              <a:t>19/01/2026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BEBF06-9286-4177-B17F-84B85E5D517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hyperlink" Target="http://www.google.co.uk/url?sa=i&amp;rct=j&amp;q=&amp;esrc=s&amp;source=images&amp;cd=&amp;cad=rja&amp;uact=8&amp;ved=0ahUKEwiP_fXZ08bNAhWLAsAKHSuHDDwQjRwIBw&amp;url=http://hordle.schoolblogger.co.uk/2012/05/learning-heroes-at-pgl/&amp;psig=AFQjCNEkgjzBCkqcsNdtnpl1W8VKu3dwKQ&amp;ust=1467063341934966" TargetMode="Externa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hyperlink" Target="https://www.pgl.co.uk/en-gb/school-trips/resources/parent-guide/about" TargetMode="Externa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14.jpeg"/><Relationship Id="rId4" Type="http://schemas.openxmlformats.org/officeDocument/2006/relationships/hyperlink" Target="https://www.youtube.com/watch?v=aDynN_6z5lg"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27584" y="260648"/>
            <a:ext cx="7772400" cy="2160240"/>
          </a:xfrm>
        </p:spPr>
        <p:txBody>
          <a:bodyPr vert="horz" lIns="91440" tIns="45720" rIns="91440" bIns="45720" rtlCol="0" anchor="t">
            <a:noAutofit/>
          </a:bodyPr>
          <a:lstStyle/>
          <a:p>
            <a:pPr algn="ctr"/>
            <a:r>
              <a:rPr lang="en-GB" sz="6000" dirty="0">
                <a:solidFill>
                  <a:schemeClr val="tx1"/>
                </a:solidFill>
              </a:rPr>
              <a:t>Year 6 Residential trip </a:t>
            </a:r>
          </a:p>
          <a:p>
            <a:r>
              <a:rPr lang="en-GB" sz="6000" dirty="0">
                <a:solidFill>
                  <a:schemeClr val="tx1"/>
                </a:solidFill>
              </a:rPr>
              <a:t> </a:t>
            </a:r>
            <a:r>
              <a:rPr lang="en-GB" sz="4800" dirty="0">
                <a:solidFill>
                  <a:schemeClr val="tx1"/>
                </a:solidFill>
              </a:rPr>
              <a:t>PGL Bawdsey Manor, Suffolk  </a:t>
            </a:r>
            <a:endParaRPr lang="en-GB" sz="4800" dirty="0">
              <a:solidFill>
                <a:schemeClr val="tx1"/>
              </a:solidFill>
              <a:ea typeface="Calibri"/>
              <a:cs typeface="Calibri"/>
            </a:endParaRPr>
          </a:p>
          <a:p>
            <a:r>
              <a:rPr lang="en-GB" sz="4800" dirty="0">
                <a:solidFill>
                  <a:schemeClr val="tx1"/>
                </a:solidFill>
              </a:rPr>
              <a:t>25th – 28</a:t>
            </a:r>
            <a:r>
              <a:rPr lang="en-GB" sz="4800" baseline="30000" dirty="0">
                <a:solidFill>
                  <a:schemeClr val="tx1"/>
                </a:solidFill>
              </a:rPr>
              <a:t>th</a:t>
            </a:r>
            <a:r>
              <a:rPr lang="en-GB" sz="4800" dirty="0">
                <a:solidFill>
                  <a:schemeClr val="tx1"/>
                </a:solidFill>
              </a:rPr>
              <a:t> June 2027</a:t>
            </a:r>
            <a:endParaRPr lang="en-GB" sz="6000" dirty="0">
              <a:solidFill>
                <a:schemeClr val="tx1"/>
              </a:solidFill>
            </a:endParaRPr>
          </a:p>
          <a:p>
            <a:pPr algn="ctr"/>
            <a:endParaRPr lang="en-GB" sz="6000" dirty="0">
              <a:solidFill>
                <a:schemeClr val="tx1"/>
              </a:solidFill>
            </a:endParaRPr>
          </a:p>
        </p:txBody>
      </p:sp>
      <p:pic>
        <p:nvPicPr>
          <p:cNvPr id="2" name="Picture 2" descr="Bawdsey Manor Adventure Centre, Suffolk">
            <a:extLst>
              <a:ext uri="{FF2B5EF4-FFF2-40B4-BE49-F238E27FC236}">
                <a16:creationId xmlns:a16="http://schemas.microsoft.com/office/drawing/2014/main" id="{B2B8A732-9FAE-44C1-BB3F-228E83F3BBD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5195"/>
          <a:stretch/>
        </p:blipFill>
        <p:spPr bwMode="auto">
          <a:xfrm>
            <a:off x="571600" y="3140968"/>
            <a:ext cx="8028384" cy="3617007"/>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2AAA07D8-D6ED-4B7C-AB93-D435AB09F45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140"/>
    </mc:Choice>
    <mc:Fallback xmlns="">
      <p:transition spd="slow" advTm="42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548680"/>
            <a:ext cx="7560840" cy="646331"/>
          </a:xfrm>
          <a:prstGeom prst="rect">
            <a:avLst/>
          </a:prstGeom>
        </p:spPr>
        <p:txBody>
          <a:bodyPr wrap="square">
            <a:spAutoFit/>
          </a:bodyPr>
          <a:lstStyle/>
          <a:p>
            <a:pPr algn="ctr" fontAlgn="base"/>
            <a:r>
              <a:rPr lang="en-GB" sz="3600" b="1" dirty="0"/>
              <a:t>Who are PGL?</a:t>
            </a:r>
          </a:p>
        </p:txBody>
      </p:sp>
      <p:sp>
        <p:nvSpPr>
          <p:cNvPr id="3" name="Rectangle 2"/>
          <p:cNvSpPr/>
          <p:nvPr/>
        </p:nvSpPr>
        <p:spPr>
          <a:xfrm>
            <a:off x="539552" y="1268761"/>
            <a:ext cx="8424936" cy="1200329"/>
          </a:xfrm>
          <a:prstGeom prst="rect">
            <a:avLst/>
          </a:prstGeom>
        </p:spPr>
        <p:txBody>
          <a:bodyPr wrap="square">
            <a:spAutoFit/>
          </a:bodyPr>
          <a:lstStyle/>
          <a:p>
            <a:r>
              <a:rPr lang="en-GB" sz="2400" dirty="0"/>
              <a:t>*  PGL was founded in 1957 by Peter Gordon Lawrence and has</a:t>
            </a:r>
          </a:p>
          <a:p>
            <a:r>
              <a:rPr lang="en-GB" sz="2400" dirty="0"/>
              <a:t>    been operating courses for schools and colleges for more than </a:t>
            </a:r>
          </a:p>
          <a:p>
            <a:r>
              <a:rPr lang="en-GB" sz="2400" dirty="0"/>
              <a:t>    55 years. </a:t>
            </a:r>
          </a:p>
        </p:txBody>
      </p:sp>
      <p:sp>
        <p:nvSpPr>
          <p:cNvPr id="4" name="Rectangle 3"/>
          <p:cNvSpPr/>
          <p:nvPr/>
        </p:nvSpPr>
        <p:spPr>
          <a:xfrm>
            <a:off x="539552" y="2564904"/>
            <a:ext cx="8856984" cy="830997"/>
          </a:xfrm>
          <a:prstGeom prst="rect">
            <a:avLst/>
          </a:prstGeom>
        </p:spPr>
        <p:txBody>
          <a:bodyPr wrap="square">
            <a:spAutoFit/>
          </a:bodyPr>
          <a:lstStyle/>
          <a:p>
            <a:r>
              <a:rPr lang="en-GB" sz="2400" dirty="0"/>
              <a:t>* All staff the Disclosure and Barring Service* (DBS) ‘Barred List’ is</a:t>
            </a:r>
          </a:p>
          <a:p>
            <a:r>
              <a:rPr lang="en-GB" sz="2400" dirty="0"/>
              <a:t>   checked and an ‘Enhanced’ check is applied for.</a:t>
            </a:r>
          </a:p>
        </p:txBody>
      </p:sp>
      <p:sp>
        <p:nvSpPr>
          <p:cNvPr id="5" name="Rectangle 4"/>
          <p:cNvSpPr/>
          <p:nvPr/>
        </p:nvSpPr>
        <p:spPr>
          <a:xfrm>
            <a:off x="539552" y="3516623"/>
            <a:ext cx="9433048" cy="738664"/>
          </a:xfrm>
          <a:prstGeom prst="rect">
            <a:avLst/>
          </a:prstGeom>
        </p:spPr>
        <p:txBody>
          <a:bodyPr wrap="square">
            <a:spAutoFit/>
          </a:bodyPr>
          <a:lstStyle/>
          <a:p>
            <a:r>
              <a:rPr lang="en-GB" sz="2400" dirty="0"/>
              <a:t>* All their instructors are carefully selected and highly trained.</a:t>
            </a:r>
          </a:p>
          <a:p>
            <a:r>
              <a:rPr lang="en-GB" dirty="0"/>
              <a:t> </a:t>
            </a:r>
            <a:endParaRPr lang="en-GB" sz="2400" dirty="0"/>
          </a:p>
        </p:txBody>
      </p:sp>
      <p:sp>
        <p:nvSpPr>
          <p:cNvPr id="7" name="Rectangle 6"/>
          <p:cNvSpPr/>
          <p:nvPr/>
        </p:nvSpPr>
        <p:spPr>
          <a:xfrm>
            <a:off x="539552" y="4110171"/>
            <a:ext cx="9073008" cy="2677656"/>
          </a:xfrm>
          <a:prstGeom prst="rect">
            <a:avLst/>
          </a:prstGeom>
        </p:spPr>
        <p:txBody>
          <a:bodyPr wrap="square">
            <a:spAutoFit/>
          </a:bodyPr>
          <a:lstStyle/>
          <a:p>
            <a:r>
              <a:rPr lang="en-GB" sz="2400" dirty="0"/>
              <a:t>*  Health and safety is their number one priority and all their centres </a:t>
            </a:r>
          </a:p>
          <a:p>
            <a:r>
              <a:rPr lang="en-GB" sz="2400" dirty="0"/>
              <a:t>    and activities are subject to inspection by the relevant authorities.</a:t>
            </a:r>
          </a:p>
          <a:p>
            <a:endParaRPr lang="en-GB" sz="2400" dirty="0"/>
          </a:p>
          <a:p>
            <a:endParaRPr lang="en-GB" sz="2400" dirty="0"/>
          </a:p>
          <a:p>
            <a:endParaRPr lang="en-GB" sz="2400" dirty="0"/>
          </a:p>
          <a:p>
            <a:endParaRPr lang="en-GB" sz="2400" dirty="0"/>
          </a:p>
          <a:p>
            <a:endParaRPr lang="en-GB" sz="2400" dirty="0"/>
          </a:p>
        </p:txBody>
      </p:sp>
      <p:pic>
        <p:nvPicPr>
          <p:cNvPr id="9218" name="Picture 2" descr="http://hordle.schoolblogger.co.uk/wp-content/uploads/2012/05/PGL.jpg">
            <a:hlinkClick r:id="rId4"/>
          </p:cNvPr>
          <p:cNvPicPr>
            <a:picLocks noChangeAspect="1" noChangeArrowheads="1"/>
          </p:cNvPicPr>
          <p:nvPr/>
        </p:nvPicPr>
        <p:blipFill>
          <a:blip r:embed="rId5" cstate="print"/>
          <a:srcRect/>
          <a:stretch>
            <a:fillRect/>
          </a:stretch>
        </p:blipFill>
        <p:spPr bwMode="auto">
          <a:xfrm>
            <a:off x="3059832" y="5276849"/>
            <a:ext cx="2895600" cy="1581151"/>
          </a:xfrm>
          <a:prstGeom prst="rect">
            <a:avLst/>
          </a:prstGeom>
          <a:noFill/>
        </p:spPr>
      </p:pic>
      <p:pic>
        <p:nvPicPr>
          <p:cNvPr id="6" name="Audio 5">
            <a:hlinkClick r:id="" action="ppaction://media"/>
            <a:extLst>
              <a:ext uri="{FF2B5EF4-FFF2-40B4-BE49-F238E27FC236}">
                <a16:creationId xmlns:a16="http://schemas.microsoft.com/office/drawing/2014/main" id="{F67B4725-C654-4702-8C2D-9CE50E8F4EE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837"/>
    </mc:Choice>
    <mc:Fallback xmlns="">
      <p:transition spd="slow" advTm="498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260648"/>
            <a:ext cx="8064896" cy="5247590"/>
          </a:xfrm>
          <a:prstGeom prst="rect">
            <a:avLst/>
          </a:prstGeom>
        </p:spPr>
        <p:txBody>
          <a:bodyPr wrap="square">
            <a:spAutoFit/>
          </a:bodyPr>
          <a:lstStyle/>
          <a:p>
            <a:r>
              <a:rPr lang="en-US" sz="3600" dirty="0"/>
              <a:t>At PGL staff will inspire, motivate and challenge your children to raise aspirations, build their confidence and support their achievement.</a:t>
            </a:r>
          </a:p>
          <a:p>
            <a:endParaRPr lang="en-US" sz="1100" dirty="0"/>
          </a:p>
          <a:p>
            <a:r>
              <a:rPr lang="en-US" sz="3600" dirty="0"/>
              <a:t>Each day brings a new adventure and the chance to try something new with the encouragement of their friends. </a:t>
            </a:r>
          </a:p>
          <a:p>
            <a:br>
              <a:rPr lang="en-US" sz="3600" dirty="0"/>
            </a:br>
            <a:endParaRPr lang="en-GB" sz="3600" dirty="0"/>
          </a:p>
        </p:txBody>
      </p:sp>
      <p:pic>
        <p:nvPicPr>
          <p:cNvPr id="2050" name="Picture 2" descr="https://www.pgl.co.uk/Files/Files/Adventure%20Holidays/Centres/Marchants%20Hill/Gallery%20Images%20(1600x900)/AH-G-Centre-MH-boys-jump.jpg">
            <a:extLst>
              <a:ext uri="{FF2B5EF4-FFF2-40B4-BE49-F238E27FC236}">
                <a16:creationId xmlns:a16="http://schemas.microsoft.com/office/drawing/2014/main" id="{B084AFE6-7354-4A64-A168-EA5E1D13911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28028" y="4430266"/>
            <a:ext cx="4315972" cy="2427734"/>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3C1A6B20-3AA8-434D-893E-F154A239EAB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008"/>
    </mc:Choice>
    <mc:Fallback xmlns="">
      <p:transition spd="slow" advTm="290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8640"/>
            <a:ext cx="8640960" cy="4678204"/>
          </a:xfrm>
          <a:prstGeom prst="rect">
            <a:avLst/>
          </a:prstGeom>
        </p:spPr>
        <p:txBody>
          <a:bodyPr wrap="square" lIns="91440" tIns="45720" rIns="91440" bIns="45720" anchor="t">
            <a:spAutoFit/>
          </a:bodyPr>
          <a:lstStyle/>
          <a:p>
            <a:pPr algn="ctr"/>
            <a:r>
              <a:rPr lang="en-GB" sz="3600" b="1" dirty="0"/>
              <a:t>  </a:t>
            </a:r>
            <a:r>
              <a:rPr lang="en-GB" sz="4000" b="1" dirty="0"/>
              <a:t>Accommodation</a:t>
            </a:r>
          </a:p>
          <a:p>
            <a:endParaRPr lang="en-GB" dirty="0"/>
          </a:p>
          <a:p>
            <a:r>
              <a:rPr lang="en-GB" sz="2800" dirty="0"/>
              <a:t>All accommodation is en suite and your children will enjoy their home away from home as they unwind after an inspirational day of learning and adventure.</a:t>
            </a:r>
          </a:p>
          <a:p>
            <a:endParaRPr lang="en-GB" sz="2800" dirty="0"/>
          </a:p>
          <a:p>
            <a:r>
              <a:rPr lang="en-GB" sz="2800" dirty="0"/>
              <a:t>All rooms sleep between 4 and 8 children.</a:t>
            </a:r>
            <a:endParaRPr lang="en-GB" sz="2800" dirty="0">
              <a:ea typeface="Calibri"/>
              <a:cs typeface="Calibri"/>
            </a:endParaRPr>
          </a:p>
          <a:p>
            <a:endParaRPr lang="en-GB" sz="2800" dirty="0"/>
          </a:p>
          <a:p>
            <a:endParaRPr lang="en-GB" sz="2400" dirty="0"/>
          </a:p>
          <a:p>
            <a:endParaRPr lang="en-GB" sz="2400" dirty="0"/>
          </a:p>
          <a:p>
            <a:endParaRPr lang="en-GB" sz="2400" dirty="0"/>
          </a:p>
        </p:txBody>
      </p:sp>
      <p:sp>
        <p:nvSpPr>
          <p:cNvPr id="4" name="Rectangle 3"/>
          <p:cNvSpPr/>
          <p:nvPr/>
        </p:nvSpPr>
        <p:spPr>
          <a:xfrm>
            <a:off x="179512" y="3429000"/>
            <a:ext cx="8640960" cy="738664"/>
          </a:xfrm>
          <a:prstGeom prst="rect">
            <a:avLst/>
          </a:prstGeom>
        </p:spPr>
        <p:txBody>
          <a:bodyPr wrap="square">
            <a:spAutoFit/>
          </a:bodyPr>
          <a:lstStyle/>
          <a:p>
            <a:pPr fontAlgn="base"/>
            <a:endParaRPr lang="en-GB" sz="2400" dirty="0"/>
          </a:p>
          <a:p>
            <a:pPr fontAlgn="base"/>
            <a:endParaRPr lang="en-GB" dirty="0"/>
          </a:p>
        </p:txBody>
      </p:sp>
      <p:pic>
        <p:nvPicPr>
          <p:cNvPr id="5" name="Picture 4" descr="PS-G-Centre-Little-Canada-accommodation-pupils-bedroom-for-Primary-Schools.jpg">
            <a:extLst>
              <a:ext uri="{FF2B5EF4-FFF2-40B4-BE49-F238E27FC236}">
                <a16:creationId xmlns:a16="http://schemas.microsoft.com/office/drawing/2014/main" id="{7FBD401B-A0AB-445E-ACA4-640EF0112E93}"/>
              </a:ext>
            </a:extLst>
          </p:cNvPr>
          <p:cNvPicPr>
            <a:picLocks noChangeAspect="1"/>
          </p:cNvPicPr>
          <p:nvPr/>
        </p:nvPicPr>
        <p:blipFill>
          <a:blip r:embed="rId4" cstate="print"/>
          <a:stretch>
            <a:fillRect/>
          </a:stretch>
        </p:blipFill>
        <p:spPr>
          <a:xfrm>
            <a:off x="5270390" y="3721329"/>
            <a:ext cx="3816424" cy="2644745"/>
          </a:xfrm>
          <a:prstGeom prst="rect">
            <a:avLst/>
          </a:prstGeom>
        </p:spPr>
      </p:pic>
      <p:pic>
        <p:nvPicPr>
          <p:cNvPr id="2052" name="Picture 4" descr="https://www.pgl.co.uk/Files/Files/Schools/Primary%20Schools/Centre%20Gallery/Bawdsey%20Manor/PS-G-Centre-Bawdsey-Manor-Accommodation-Secondary-Schools.jpg">
            <a:extLst>
              <a:ext uri="{FF2B5EF4-FFF2-40B4-BE49-F238E27FC236}">
                <a16:creationId xmlns:a16="http://schemas.microsoft.com/office/drawing/2014/main" id="{D272D1C3-83F1-413F-8890-56B847AE2E1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3721329"/>
            <a:ext cx="4581887" cy="2577311"/>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BEE98F17-EBEE-4222-AFAB-40869AC5156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3622"/>
    </mc:Choice>
    <mc:Fallback xmlns="">
      <p:transition spd="slow" advTm="736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196752"/>
            <a:ext cx="8316416" cy="1938992"/>
          </a:xfrm>
          <a:prstGeom prst="rect">
            <a:avLst/>
          </a:prstGeom>
        </p:spPr>
        <p:txBody>
          <a:bodyPr wrap="square">
            <a:spAutoFit/>
          </a:bodyPr>
          <a:lstStyle/>
          <a:p>
            <a:r>
              <a:rPr lang="en-GB" sz="2400" dirty="0"/>
              <a:t>Whether it's finding the courage to jump backwards off an abseil tower or zip wire through the trees, there'll be a huge range of thrilling adventure activities that will help your child build confidence, learn new skills and strengthen friendships</a:t>
            </a:r>
            <a:r>
              <a:rPr lang="en-GB" dirty="0"/>
              <a:t>.</a:t>
            </a:r>
          </a:p>
        </p:txBody>
      </p:sp>
      <p:sp>
        <p:nvSpPr>
          <p:cNvPr id="3" name="Rectangle 2"/>
          <p:cNvSpPr/>
          <p:nvPr/>
        </p:nvSpPr>
        <p:spPr>
          <a:xfrm>
            <a:off x="467544" y="2996952"/>
            <a:ext cx="8280920" cy="1938992"/>
          </a:xfrm>
          <a:prstGeom prst="rect">
            <a:avLst/>
          </a:prstGeom>
        </p:spPr>
        <p:txBody>
          <a:bodyPr wrap="square">
            <a:spAutoFit/>
          </a:bodyPr>
          <a:lstStyle/>
          <a:p>
            <a:r>
              <a:rPr lang="en-GB" sz="2400" dirty="0"/>
              <a:t>There are four sessions each day with a huge variety of outdoor activities.</a:t>
            </a:r>
          </a:p>
          <a:p>
            <a:endParaRPr lang="en-GB" sz="2400" dirty="0"/>
          </a:p>
          <a:p>
            <a:r>
              <a:rPr lang="en-GB" sz="2400" dirty="0"/>
              <a:t>Evening entertainment 7:30pm – 9pm.</a:t>
            </a:r>
          </a:p>
          <a:p>
            <a:endParaRPr lang="en-GB" sz="2400" dirty="0"/>
          </a:p>
        </p:txBody>
      </p:sp>
      <p:pic>
        <p:nvPicPr>
          <p:cNvPr id="3074" name="Picture 2" descr="Multi-Activity Course for Primary Schools"/>
          <p:cNvPicPr>
            <a:picLocks noChangeAspect="1" noChangeArrowheads="1"/>
          </p:cNvPicPr>
          <p:nvPr/>
        </p:nvPicPr>
        <p:blipFill>
          <a:blip r:embed="rId4" cstate="print"/>
          <a:srcRect/>
          <a:stretch>
            <a:fillRect/>
          </a:stretch>
        </p:blipFill>
        <p:spPr bwMode="auto">
          <a:xfrm rot="20981235">
            <a:off x="470454" y="5020113"/>
            <a:ext cx="2160240" cy="1428746"/>
          </a:xfrm>
          <a:prstGeom prst="rect">
            <a:avLst/>
          </a:prstGeom>
          <a:noFill/>
        </p:spPr>
      </p:pic>
      <p:sp>
        <p:nvSpPr>
          <p:cNvPr id="6" name="TextBox 5"/>
          <p:cNvSpPr txBox="1"/>
          <p:nvPr/>
        </p:nvSpPr>
        <p:spPr>
          <a:xfrm>
            <a:off x="971600" y="404664"/>
            <a:ext cx="7200800" cy="646331"/>
          </a:xfrm>
          <a:prstGeom prst="rect">
            <a:avLst/>
          </a:prstGeom>
          <a:noFill/>
        </p:spPr>
        <p:txBody>
          <a:bodyPr wrap="square" rtlCol="0">
            <a:spAutoFit/>
          </a:bodyPr>
          <a:lstStyle/>
          <a:p>
            <a:pPr algn="ctr"/>
            <a:r>
              <a:rPr lang="en-GB" sz="3600" b="1" dirty="0"/>
              <a:t>Activities</a:t>
            </a:r>
          </a:p>
        </p:txBody>
      </p:sp>
      <p:pic>
        <p:nvPicPr>
          <p:cNvPr id="4100" name="Picture 4" descr="Image result for pgl pictures barton hall"/>
          <p:cNvPicPr>
            <a:picLocks noChangeAspect="1" noChangeArrowheads="1"/>
          </p:cNvPicPr>
          <p:nvPr/>
        </p:nvPicPr>
        <p:blipFill>
          <a:blip r:embed="rId5" cstate="print"/>
          <a:srcRect/>
          <a:stretch>
            <a:fillRect/>
          </a:stretch>
        </p:blipFill>
        <p:spPr bwMode="auto">
          <a:xfrm rot="633790">
            <a:off x="6636852" y="4140327"/>
            <a:ext cx="1684395" cy="2257437"/>
          </a:xfrm>
          <a:prstGeom prst="rect">
            <a:avLst/>
          </a:prstGeom>
          <a:noFill/>
        </p:spPr>
      </p:pic>
      <p:pic>
        <p:nvPicPr>
          <p:cNvPr id="5" name="Picture 2" descr="Multi-Activity">
            <a:extLst>
              <a:ext uri="{FF2B5EF4-FFF2-40B4-BE49-F238E27FC236}">
                <a16:creationId xmlns:a16="http://schemas.microsoft.com/office/drawing/2014/main" id="{45F4D767-1AF0-4E85-B2F3-9D51C829FE6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4004" y="4738836"/>
            <a:ext cx="3048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26ED23E7-5D5A-4D8E-AF5D-E2074355EED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7540"/>
    </mc:Choice>
    <mc:Fallback xmlns="">
      <p:transition spd="slow" advTm="1875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S-G-outdoor-girl-smile.jpg"/>
          <p:cNvPicPr>
            <a:picLocks noChangeAspect="1"/>
          </p:cNvPicPr>
          <p:nvPr/>
        </p:nvPicPr>
        <p:blipFill>
          <a:blip r:embed="rId4" cstate="print"/>
          <a:stretch>
            <a:fillRect/>
          </a:stretch>
        </p:blipFill>
        <p:spPr>
          <a:xfrm>
            <a:off x="0" y="857250"/>
            <a:ext cx="9144000" cy="5143500"/>
          </a:xfrm>
          <a:prstGeom prst="rect">
            <a:avLst/>
          </a:prstGeom>
        </p:spPr>
      </p:pic>
      <p:pic>
        <p:nvPicPr>
          <p:cNvPr id="4" name="Audio 3">
            <a:hlinkClick r:id="" action="ppaction://media"/>
            <a:extLst>
              <a:ext uri="{FF2B5EF4-FFF2-40B4-BE49-F238E27FC236}">
                <a16:creationId xmlns:a16="http://schemas.microsoft.com/office/drawing/2014/main" id="{CD92709C-6C40-48F6-A607-7319D7E7F4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574"/>
    </mc:Choice>
    <mc:Fallback xmlns="">
      <p:transition spd="slow" advTm="9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S-G-outdoor-raft-group.jpg"/>
          <p:cNvPicPr>
            <a:picLocks noChangeAspect="1"/>
          </p:cNvPicPr>
          <p:nvPr/>
        </p:nvPicPr>
        <p:blipFill>
          <a:blip r:embed="rId2" cstate="print"/>
          <a:stretch>
            <a:fillRect/>
          </a:stretch>
        </p:blipFill>
        <p:spPr>
          <a:xfrm>
            <a:off x="0" y="857250"/>
            <a:ext cx="9144000" cy="51435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S-G-outdoor-swing-boy.jpg"/>
          <p:cNvPicPr>
            <a:picLocks noChangeAspect="1"/>
          </p:cNvPicPr>
          <p:nvPr/>
        </p:nvPicPr>
        <p:blipFill>
          <a:blip r:embed="rId2" cstate="print"/>
          <a:stretch>
            <a:fillRect/>
          </a:stretch>
        </p:blipFill>
        <p:spPr>
          <a:xfrm>
            <a:off x="0" y="857250"/>
            <a:ext cx="9144000" cy="51435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17129913"/>
              </p:ext>
            </p:extLst>
          </p:nvPr>
        </p:nvGraphicFramePr>
        <p:xfrm>
          <a:off x="215131" y="620688"/>
          <a:ext cx="8712969" cy="5882124"/>
        </p:xfrm>
        <a:graphic>
          <a:graphicData uri="http://schemas.openxmlformats.org/drawingml/2006/table">
            <a:tbl>
              <a:tblPr>
                <a:tableStyleId>{2D5ABB26-0587-4C30-8999-92F81FD0307C}</a:tableStyleId>
              </a:tblPr>
              <a:tblGrid>
                <a:gridCol w="1742594">
                  <a:extLst>
                    <a:ext uri="{9D8B030D-6E8A-4147-A177-3AD203B41FA5}">
                      <a16:colId xmlns:a16="http://schemas.microsoft.com/office/drawing/2014/main" val="20000"/>
                    </a:ext>
                  </a:extLst>
                </a:gridCol>
                <a:gridCol w="6970375">
                  <a:extLst>
                    <a:ext uri="{9D8B030D-6E8A-4147-A177-3AD203B41FA5}">
                      <a16:colId xmlns:a16="http://schemas.microsoft.com/office/drawing/2014/main" val="20001"/>
                    </a:ext>
                  </a:extLst>
                </a:gridCol>
              </a:tblGrid>
              <a:tr h="311767">
                <a:tc gridSpan="2">
                  <a:txBody>
                    <a:bodyPr/>
                    <a:lstStyle/>
                    <a:p>
                      <a:endParaRPr lang="en-GB" sz="1600" dirty="0"/>
                    </a:p>
                  </a:txBody>
                  <a:tcPr marL="56444" marR="56444" marT="28222" marB="28222"/>
                </a:tc>
                <a:tc hMerge="1">
                  <a:txBody>
                    <a:bodyPr/>
                    <a:lstStyle/>
                    <a:p>
                      <a:endParaRPr lang="en-GB"/>
                    </a:p>
                  </a:txBody>
                  <a:tcPr/>
                </a:tc>
                <a:extLst>
                  <a:ext uri="{0D108BD9-81ED-4DB2-BD59-A6C34878D82A}">
                    <a16:rowId xmlns:a16="http://schemas.microsoft.com/office/drawing/2014/main" val="10000"/>
                  </a:ext>
                </a:extLst>
              </a:tr>
              <a:tr h="311767">
                <a:tc>
                  <a:txBody>
                    <a:bodyPr/>
                    <a:lstStyle/>
                    <a:p>
                      <a:pPr algn="l" fontAlgn="base"/>
                      <a:r>
                        <a:rPr lang="en-GB" sz="2000" dirty="0"/>
                        <a:t>Schedule</a:t>
                      </a:r>
                      <a:endParaRPr lang="en-GB" sz="2000" b="1" dirty="0">
                        <a:solidFill>
                          <a:schemeClr val="tx1"/>
                        </a:solidFill>
                        <a:latin typeface="HelveticaNeueW02-65Medi"/>
                      </a:endParaRPr>
                    </a:p>
                  </a:txBody>
                  <a:tcPr marL="56444" marR="56444" marT="28222" marB="28222">
                    <a:lnB w="12700" cap="flat" cmpd="sng" algn="ctr">
                      <a:solidFill>
                        <a:schemeClr val="tx1"/>
                      </a:solidFill>
                      <a:prstDash val="solid"/>
                      <a:round/>
                      <a:headEnd type="none" w="med" len="med"/>
                      <a:tailEnd type="none" w="med" len="med"/>
                    </a:lnB>
                  </a:tcPr>
                </a:tc>
                <a:tc>
                  <a:txBody>
                    <a:bodyPr/>
                    <a:lstStyle/>
                    <a:p>
                      <a:pPr algn="l" fontAlgn="base"/>
                      <a:r>
                        <a:rPr lang="en-GB" sz="2000" dirty="0"/>
                        <a:t>Activities</a:t>
                      </a:r>
                      <a:endParaRPr lang="en-GB" sz="2000" b="1" dirty="0">
                        <a:solidFill>
                          <a:schemeClr val="tx1"/>
                        </a:solidFill>
                        <a:latin typeface="HelveticaNeueW02-65Medi"/>
                      </a:endParaRPr>
                    </a:p>
                  </a:txBody>
                  <a:tcPr marL="56444" marR="56444" marT="28222" marB="28222">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60835">
                <a:tc>
                  <a:txBody>
                    <a:bodyPr/>
                    <a:lstStyle/>
                    <a:p>
                      <a:pPr algn="ctr" fontAlgn="base"/>
                      <a:r>
                        <a:rPr lang="en-GB" sz="2000" b="0" dirty="0"/>
                        <a:t>07.00 - 09.00</a:t>
                      </a:r>
                      <a:endParaRPr lang="en-GB" sz="2000" b="0" dirty="0">
                        <a:solidFill>
                          <a:schemeClr val="tx1"/>
                        </a:solidFill>
                        <a:latin typeface="HelveticaNeueW02-65Medi"/>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ase"/>
                      <a:r>
                        <a:rPr lang="en-GB" sz="2000" b="0" dirty="0"/>
                        <a:t>Get up, get ready and fuel up for the day ahead</a:t>
                      </a:r>
                      <a:endParaRPr lang="en-GB" sz="2000" b="0" dirty="0">
                        <a:solidFill>
                          <a:schemeClr val="tx1"/>
                        </a:solidFill>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817489">
                <a:tc>
                  <a:txBody>
                    <a:bodyPr/>
                    <a:lstStyle/>
                    <a:p>
                      <a:pPr algn="ctr" fontAlgn="base"/>
                      <a:r>
                        <a:rPr lang="en-GB" sz="2000" b="0" dirty="0"/>
                        <a:t>09.15 - 12.30</a:t>
                      </a:r>
                      <a:endParaRPr lang="en-GB" sz="2000" b="0" dirty="0">
                        <a:solidFill>
                          <a:schemeClr val="tx1"/>
                        </a:solidFill>
                        <a:latin typeface="HelveticaNeueW02-65Medi"/>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ase"/>
                      <a:r>
                        <a:rPr lang="en-GB" sz="2000" b="0" dirty="0"/>
                        <a:t>Morning activities - usually 2 sessions with a 15 minute refreshment break</a:t>
                      </a:r>
                      <a:endParaRPr lang="en-GB" sz="2000" b="0" dirty="0">
                        <a:solidFill>
                          <a:schemeClr val="tx1"/>
                        </a:solidFill>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60835">
                <a:tc>
                  <a:txBody>
                    <a:bodyPr/>
                    <a:lstStyle/>
                    <a:p>
                      <a:pPr algn="ctr" fontAlgn="base"/>
                      <a:r>
                        <a:rPr lang="en-GB" sz="2000" b="0" dirty="0"/>
                        <a:t>12.30 - 14.00</a:t>
                      </a:r>
                      <a:endParaRPr lang="en-GB" sz="2000" b="0" dirty="0">
                        <a:solidFill>
                          <a:schemeClr val="tx1"/>
                        </a:solidFill>
                        <a:latin typeface="HelveticaNeueW02-65Medi"/>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ase"/>
                      <a:r>
                        <a:rPr lang="en-GB" sz="2000" b="0" dirty="0"/>
                        <a:t>Dry off &amp; clean up. Time for a fresh &amp; tasty two-course hot lunch</a:t>
                      </a:r>
                      <a:endParaRPr lang="en-GB" sz="2000" b="0" dirty="0">
                        <a:solidFill>
                          <a:schemeClr val="tx1"/>
                        </a:solidFill>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817489">
                <a:tc>
                  <a:txBody>
                    <a:bodyPr/>
                    <a:lstStyle/>
                    <a:p>
                      <a:pPr algn="ctr" fontAlgn="base"/>
                      <a:r>
                        <a:rPr lang="en-GB" sz="2000" b="0" dirty="0"/>
                        <a:t>14.15 - 17.30</a:t>
                      </a:r>
                      <a:endParaRPr lang="en-GB" sz="2000" b="0" dirty="0">
                        <a:solidFill>
                          <a:schemeClr val="tx1"/>
                        </a:solidFill>
                        <a:latin typeface="HelveticaNeueW02-65Medi"/>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ase"/>
                      <a:r>
                        <a:rPr lang="en-GB" sz="2000" b="0" dirty="0"/>
                        <a:t>Afternoon activities - 2 exciting sessions with a 15 minute refreshment break</a:t>
                      </a:r>
                      <a:endParaRPr lang="en-GB" sz="2000" b="0" dirty="0">
                        <a:solidFill>
                          <a:schemeClr val="tx1"/>
                        </a:solidFill>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560835">
                <a:tc>
                  <a:txBody>
                    <a:bodyPr/>
                    <a:lstStyle/>
                    <a:p>
                      <a:pPr algn="ctr" fontAlgn="base"/>
                      <a:r>
                        <a:rPr lang="en-GB" sz="2000" b="0" dirty="0"/>
                        <a:t>18.00 - 19.00</a:t>
                      </a:r>
                      <a:endParaRPr lang="en-GB" sz="2000" b="0" dirty="0">
                        <a:solidFill>
                          <a:schemeClr val="tx1"/>
                        </a:solidFill>
                        <a:latin typeface="HelveticaNeueW02-65Medi"/>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ase"/>
                      <a:r>
                        <a:rPr lang="en-GB" sz="2000" b="0" dirty="0"/>
                        <a:t>Time to eat again</a:t>
                      </a:r>
                      <a:endParaRPr lang="en-GB" sz="2000" b="0" dirty="0">
                        <a:solidFill>
                          <a:schemeClr val="tx1"/>
                        </a:solidFill>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074141">
                <a:tc>
                  <a:txBody>
                    <a:bodyPr/>
                    <a:lstStyle/>
                    <a:p>
                      <a:pPr algn="ctr" fontAlgn="base"/>
                      <a:r>
                        <a:rPr lang="en-GB" sz="2000" b="0" dirty="0"/>
                        <a:t>19.30 - 21.00</a:t>
                      </a:r>
                      <a:endParaRPr lang="en-GB" sz="2000" b="0" dirty="0">
                        <a:solidFill>
                          <a:schemeClr val="tx1"/>
                        </a:solidFill>
                        <a:latin typeface="HelveticaNeueW02-65Medi"/>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ase"/>
                      <a:r>
                        <a:rPr lang="en-GB" sz="2000" b="0" dirty="0"/>
                        <a:t>Talent shows, campfires, quizzes and more. The evening entertainment programme keeps you laughing until bedtime.</a:t>
                      </a:r>
                      <a:endParaRPr lang="en-GB" sz="2000" b="0" dirty="0">
                        <a:solidFill>
                          <a:schemeClr val="tx1"/>
                        </a:solidFill>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817489">
                <a:tc>
                  <a:txBody>
                    <a:bodyPr/>
                    <a:lstStyle/>
                    <a:p>
                      <a:pPr algn="ctr" fontAlgn="base"/>
                      <a:r>
                        <a:rPr lang="en-GB" sz="2000" b="0" dirty="0"/>
                        <a:t>21.00 / 21.30</a:t>
                      </a:r>
                      <a:endParaRPr lang="en-GB" sz="2000" b="0" dirty="0">
                        <a:solidFill>
                          <a:schemeClr val="tx1"/>
                        </a:solidFill>
                        <a:latin typeface="HelveticaNeueW02-65Medi"/>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ase"/>
                      <a:r>
                        <a:rPr lang="en-GB" sz="2000" b="0" dirty="0"/>
                        <a:t>Bedtime. Catch up on some zzz's and prepare to do it all over again tomorrow!</a:t>
                      </a:r>
                      <a:endParaRPr lang="en-GB" sz="2000" b="0" dirty="0">
                        <a:solidFill>
                          <a:schemeClr val="tx1"/>
                        </a:solidFill>
                      </a:endParaRPr>
                    </a:p>
                  </a:txBody>
                  <a:tcPr marL="56444" marR="56444" marT="28222" marB="2822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4" name="TextBox 3"/>
          <p:cNvSpPr txBox="1"/>
          <p:nvPr/>
        </p:nvSpPr>
        <p:spPr>
          <a:xfrm>
            <a:off x="126356" y="93167"/>
            <a:ext cx="8496944" cy="646331"/>
          </a:xfrm>
          <a:prstGeom prst="rect">
            <a:avLst/>
          </a:prstGeom>
          <a:noFill/>
        </p:spPr>
        <p:txBody>
          <a:bodyPr wrap="square" rtlCol="0">
            <a:spAutoFit/>
          </a:bodyPr>
          <a:lstStyle/>
          <a:p>
            <a:pPr algn="ctr"/>
            <a:r>
              <a:rPr lang="en-GB" sz="3600" b="1" dirty="0"/>
              <a:t>A Sample day at </a:t>
            </a:r>
            <a:r>
              <a:rPr lang="en-GB" sz="3600" b="1" dirty="0" err="1"/>
              <a:t>Bawdsey</a:t>
            </a:r>
            <a:r>
              <a:rPr lang="en-GB" sz="3600" b="1" dirty="0"/>
              <a:t> Manor</a:t>
            </a:r>
          </a:p>
        </p:txBody>
      </p:sp>
      <p:pic>
        <p:nvPicPr>
          <p:cNvPr id="3" name="Audio 2">
            <a:hlinkClick r:id="" action="ppaction://media"/>
            <a:extLst>
              <a:ext uri="{FF2B5EF4-FFF2-40B4-BE49-F238E27FC236}">
                <a16:creationId xmlns:a16="http://schemas.microsoft.com/office/drawing/2014/main" id="{DE9866CC-DC7F-4952-98FE-295DD254BDE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4008"/>
    </mc:Choice>
    <mc:Fallback xmlns="">
      <p:transition spd="slow" advTm="1540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260648"/>
            <a:ext cx="7272808" cy="707886"/>
          </a:xfrm>
          <a:prstGeom prst="rect">
            <a:avLst/>
          </a:prstGeom>
          <a:noFill/>
        </p:spPr>
        <p:txBody>
          <a:bodyPr wrap="square" rtlCol="0">
            <a:spAutoFit/>
          </a:bodyPr>
          <a:lstStyle/>
          <a:p>
            <a:pPr algn="ctr"/>
            <a:r>
              <a:rPr lang="en-GB" sz="4000" b="1" dirty="0"/>
              <a:t>Food</a:t>
            </a:r>
          </a:p>
        </p:txBody>
      </p:sp>
      <p:pic>
        <p:nvPicPr>
          <p:cNvPr id="4098" name="Picture 2" descr="Food at Barton Hall for Primary Schools"/>
          <p:cNvPicPr>
            <a:picLocks noChangeAspect="1" noChangeArrowheads="1"/>
          </p:cNvPicPr>
          <p:nvPr/>
        </p:nvPicPr>
        <p:blipFill>
          <a:blip r:embed="rId4" cstate="print"/>
          <a:srcRect/>
          <a:stretch>
            <a:fillRect/>
          </a:stretch>
        </p:blipFill>
        <p:spPr bwMode="auto">
          <a:xfrm>
            <a:off x="4932041" y="4509120"/>
            <a:ext cx="3096343" cy="1741694"/>
          </a:xfrm>
          <a:prstGeom prst="rect">
            <a:avLst/>
          </a:prstGeom>
          <a:noFill/>
        </p:spPr>
      </p:pic>
      <p:sp>
        <p:nvSpPr>
          <p:cNvPr id="5" name="Rectangle 4"/>
          <p:cNvSpPr/>
          <p:nvPr/>
        </p:nvSpPr>
        <p:spPr>
          <a:xfrm>
            <a:off x="323528" y="980728"/>
            <a:ext cx="8496944" cy="1538883"/>
          </a:xfrm>
          <a:prstGeom prst="rect">
            <a:avLst/>
          </a:prstGeom>
        </p:spPr>
        <p:txBody>
          <a:bodyPr wrap="square">
            <a:spAutoFit/>
          </a:bodyPr>
          <a:lstStyle/>
          <a:p>
            <a:r>
              <a:rPr lang="en-GB" sz="2800" b="1" u="sng" dirty="0"/>
              <a:t>Enjoyable mealtimes with nutritious and tasty food</a:t>
            </a:r>
          </a:p>
          <a:p>
            <a:br>
              <a:rPr lang="en-GB" dirty="0"/>
            </a:br>
            <a:r>
              <a:rPr lang="en-GB" sz="2400" dirty="0"/>
              <a:t>Meals are freshly cooked, balanced and will give your children plenty of energy to keep them going throughout the day.</a:t>
            </a:r>
          </a:p>
        </p:txBody>
      </p:sp>
      <p:sp>
        <p:nvSpPr>
          <p:cNvPr id="6" name="Rectangle 5"/>
          <p:cNvSpPr/>
          <p:nvPr/>
        </p:nvSpPr>
        <p:spPr>
          <a:xfrm>
            <a:off x="323528" y="2564904"/>
            <a:ext cx="8352928" cy="3385542"/>
          </a:xfrm>
          <a:prstGeom prst="rect">
            <a:avLst/>
          </a:prstGeom>
        </p:spPr>
        <p:txBody>
          <a:bodyPr wrap="square">
            <a:spAutoFit/>
          </a:bodyPr>
          <a:lstStyle/>
          <a:p>
            <a:r>
              <a:rPr lang="en-GB" sz="2800" b="1" u="sng" dirty="0"/>
              <a:t>Fussy Eaters?</a:t>
            </a:r>
          </a:p>
          <a:p>
            <a:br>
              <a:rPr lang="en-GB" dirty="0"/>
            </a:br>
            <a:r>
              <a:rPr lang="en-GB" sz="2400" dirty="0"/>
              <a:t>We know some of your children may be particular about what they eat. Don’t worry though, whether it’s because of special dietary needs or simply someone who’s really particular, we will always find something to suit any </a:t>
            </a:r>
          </a:p>
          <a:p>
            <a:r>
              <a:rPr lang="en-GB" sz="2400" dirty="0"/>
              <a:t>special requests you may have. </a:t>
            </a:r>
          </a:p>
          <a:p>
            <a:r>
              <a:rPr lang="en-GB" sz="2400" dirty="0"/>
              <a:t>And if they’re still hungry, we can </a:t>
            </a:r>
          </a:p>
          <a:p>
            <a:r>
              <a:rPr lang="en-GB" sz="2400" dirty="0"/>
              <a:t>offer alternatives and extra food.</a:t>
            </a:r>
          </a:p>
        </p:txBody>
      </p:sp>
      <p:pic>
        <p:nvPicPr>
          <p:cNvPr id="2" name="Audio 1">
            <a:hlinkClick r:id="" action="ppaction://media"/>
            <a:extLst>
              <a:ext uri="{FF2B5EF4-FFF2-40B4-BE49-F238E27FC236}">
                <a16:creationId xmlns:a16="http://schemas.microsoft.com/office/drawing/2014/main" id="{7C4C44F7-D722-4A51-BF41-742F85A4315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325"/>
    </mc:Choice>
    <mc:Fallback xmlns="">
      <p:transition spd="slow" advTm="1193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3648" y="260649"/>
            <a:ext cx="6480720" cy="2893100"/>
          </a:xfrm>
          <a:prstGeom prst="rect">
            <a:avLst/>
          </a:prstGeom>
          <a:noFill/>
        </p:spPr>
        <p:txBody>
          <a:bodyPr wrap="square" rtlCol="0">
            <a:spAutoFit/>
          </a:bodyPr>
          <a:lstStyle/>
          <a:p>
            <a:r>
              <a:rPr lang="en-GB" sz="1600" dirty="0"/>
              <a:t>Promotional Video</a:t>
            </a:r>
          </a:p>
          <a:p>
            <a:endParaRPr lang="en-GB" sz="1600" dirty="0"/>
          </a:p>
          <a:p>
            <a:r>
              <a:rPr lang="en-GB" sz="1600" dirty="0">
                <a:hlinkClick r:id="rId4"/>
              </a:rPr>
              <a:t>https://www.youtube.com/watch?v=aDynN_6z5lg</a:t>
            </a:r>
            <a:endParaRPr lang="en-GB" sz="1600" dirty="0"/>
          </a:p>
          <a:p>
            <a:endParaRPr lang="en-GB" sz="1600" dirty="0"/>
          </a:p>
          <a:p>
            <a:endParaRPr lang="en-GB" sz="1600" dirty="0"/>
          </a:p>
          <a:p>
            <a:endParaRPr lang="en-GB" sz="1600" dirty="0"/>
          </a:p>
          <a:p>
            <a:endParaRPr lang="en-GB" sz="1600" dirty="0"/>
          </a:p>
          <a:p>
            <a:endParaRPr lang="en-GB" sz="1600" dirty="0"/>
          </a:p>
          <a:p>
            <a:endParaRPr lang="en-GB" sz="5400" dirty="0"/>
          </a:p>
        </p:txBody>
      </p:sp>
      <p:sp>
        <p:nvSpPr>
          <p:cNvPr id="3076" name="AutoShape 4" descr="Image result for pg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8" name="AutoShape 6" descr="data:image/png;base64,iVBORw0KGgoAAAANSUhEUgAAATAAAACmCAMAAABqbSMrAAAA8FBMVEX98h4AYLT9/f0AX7UAWLj/9hP/9BkAUbD/+BsAWbf/9RYAXLYAV7mKpYAAVLUAVbivvWY3daHp6Czg4D8AY6ybsm2gsnEAW7fg30Xo5T3HzlcAV7BZhpcAUq0AVLrV2EWasHgiaahMgZRCe58aZqoAXqzCylsobqXS1kzW20D18COnvtrDzFu9x2Dc5u+5w2K0yN92m8lIfryCpM2tumrR3evs8vaVsNNnjpBpk8SSqnrD0uVfjMJylY3L0lJ+nYUATLw3dbhIgMSDoYF0l4pPgp1ji5FLgZQzcaIlbLquw9w6dr8JYqmetdeGqs5jj8PVNTFnAAAU6UlEQVR4nOWd+V/ivtbHW9N2uiBlGxFLWUZQbh3ZFwUGh6t4xXH5//+bJ91pSUpLU1yez+v+cL8jdHlzcnKSc5JQRx+tcXs06169Tga923m/v/y3XjdpW+v1v2W/P7/tDd5er7qzUXv80U97RH3Qfcej2dVbb75sKoqqqgqUJAFT9Iasf5IkSbE+SC/nvber7uij0B0a2Lg9ex3MG7Tx8pKfz24Z+Ax29L/54GrWPvDzHxLY6PltvlYsTtEwYdjp5JR/87fnA9rbQYCNZ5P3tW5SRED5sQHd4Nbvk9lBqCUNDLKa0z8SQeXlJkFq9Dx5akkCaz/39CYYhRVAKMq3Ydew7j0n6diSAta+em+GYaX3gMWiwKRSaSgFNAuNRr1+aapeb7wUmpKg/ynFMEKxGML9QWpq8/0qKWhJABs/vxdU6NqDOQkMAwk1G9nyw33tZ+eiVc3ncjlNoyjeFUVpGvzXfHVx0fk5vf9TzjaaCoQn6OiCoRVun5NonsSBjQb/giwLSNCcZBU8Pd6ddBb5HKTD6hJFkdNFbcv4d/h3Uf8cz2u5/CJTuytfKj9kAxz2Toq6HIxIvx9RYOPuu6Li3gCiSsnpwurh5LqaMzDpjBCAdkmnZ6DLVTu1P+dNWWZw2KChKe9dooZGDtj4qo/rDIHEyOnGr/tMK6e/6n6ccOTE3GJ4tyrIKQFJTTe0/hU5ZoSAmbSQzyvIwuXNyVmOIkfKzw2aG1U6qz3W4b1Q1GDnSYwZEWBdNC1QTKULj7Uz3azEJFB5sMGbcLmzabmZZorbD6Mz65J41/jARrdARTwghFV/yOS5A7DyUOOp0+GfhpzahgaZ3cbvA2ICG08K215ed1n1u04JOvbDsdqgBltoKfPQqDD+JwOSWpjEbJqxgM3m6lZTBILcvMlAWAc0LDS0/PCRlv2GBvvN+exjgI1fG1tNUWLS2eMF9TGW5ReEpi3uL7ebptp43d/M9gXWHgC/cUkpZfUzL34KWLagT/ux5V+hmYHBvkOn/YCN5n7PJaWY8jDHfypahlDAjA5gvl8HsA+wWV+VvLdn5NWnpEXhgOkP/aO/jzOLDmy29LouUJSfaqXPSYsKAKY7s2V0ZFGB+XFJcvOh9TmcPFoBwPZCFg3YqO/FVUyfZ7RPTIvaAUxH1o/my6IAa889uICg/Gnx7EcT2aEdwHRk8yg9ZgRgPY+rB3KhlvvcxmVoJzDoVtReAsCuFGXzHvJT5tP6eY+wwJiNn19RrggDGy03w1RJPv/Nix+NIpwwwIrHZ+dpFxlQliFdWThgPdWDa7Xgv4JxGcICY1kvspDtMgywWXOjNQL5/AvhCgJGifxZNu1agtIME2LsBjZ+VzdxPf3+SriwwIRjvXvn+IvLlIMMqO+7B+U7gc3oDbNlXjqH8V1mnoiNJW43MDg654cFwfU2YKeR7QLW2zAvulmzkmJhJRqZoUgWaczQa7l86+y6k4mjYYkLAYyiWG2qODax25MFA2uvN2MJ+n54ElHD698tPfkYbjqRE1ntNHNfrjeFdJpJxdPfCzEUMIpjS48Vp10q6+AwNhDYleK9S5GJqpReAqA0zu8yu4fn8MGHRgojMKkdWszvkMB0V/a7zth/AcExWRCwW0RyYy8ZOdzLaSkImchf//qxNQsfQxGAwbtrx7J9a6De7gVs/E9B3mpfASF9k8eNPDm+U5el3ReJoEjAoHlXn1L2H5UGvrfEAhslUNFVTE/RPQCbP5dJ3y4aML23mbpGBrBxPw7Ys2teJH945jyHCEvYjkLWuoxbRQQGH6NVL1p/BupzNGATx30B5pHkaxTrpS0bY6cV8ta8BzCK0/5UrL8DdRIFmBt9SUonlyb5HtJLzkeMr1V2fy26mLBhxSYxPvPD/u0wERkSmDsYKtbzbIkoMFp68gJjO4nwopnr6MDg01QbdrNU3sMCmzv+iylTIkcYGM3c8Zs/ap5Jpl54P2CwWf6ye0tlHg6Yyyt9DAfaxIHRleqGjYkr8v7e0J7AYG95J1sfQhHbBubwAumhbgrkgUkr92HZjrz7C3tpX2DwKyd2J4QgtgXs3eHFXBjXJA+Mrizc2GK79oGQ9gdGsdf2NNm2H/MDc/pHoLTMSyYATHq0vZh4nZSBxQFGsQt7Rl4ZBAN7tS8PmqeWFSQAjBbsYIxPyoPRdCoGMBjD2gMd9TUI2MyxL4dXIsCYYWLW696jEwMYDC8cYjM8sLbjv2iHVyIvJZXNx2V/Mrs/vKdSsYBBG7NaJVDaWGAFCyoQWq5XTgIYoDWzRZYTa5FxgVHiwnpvsMYBm9tPXznbnF1LotnILdOJkZ1B8iguMNhXWkMQaY4GdmU7sMpw82KJAGNOjKRNNZlRkaHYwCj2xHo89QoFrG3zSt1vDl2SAVZ80J+XHaYCPwWMhW7ubPcOyfr/ZOP/yLL8NzYwin8wXSxQ2whgS8uBFX95Z6xwwBh5pxish5Ky+o/C3hVxHzAKjF/Ob+6nJ0NDmwmha1cXrn6fuVpA5cJljYLEnZtvAJbbwF4tdwL80y8YYMIif7pDi5MVbh4VAAMYPgqT0qtMicIk9cRQCpWX3AEs1zRfQJn4gY3t0HZz2BIELF0y1+sFSBT5RQFDTNB/FraOGxcx2SpPptA/FjBK/G26MTe2sIHNrUdntue60cCY7ZlT1A1LTTQT+VT/OrYU6Q+xeoR4wCj+znRjTk9pAbNDfPC0NeUeCxjFZtB+XV4ETBxJK3L1CDGBUZTVCuyAn/J6/HSVMDDnhj6lLkQYVWBG3kqeXL1LXGCcFb/aft8E1rU8ftEzGWp9Ix4w9k5AfT0FYz1xgQZWvNl+ir0V28L4P2ZXrnQ3gBXMq8ARyzaFmMDEDnK4yPxksXM78hnBCqHYwLiSOQwHBRdY1/JgqZ+o3FM8YFwVHZXAUF/sIP0bUBA/296KDYxia+ZPrnYdYJYHA3XkG8cEhgnjpizsEJDGJ50TbJEEgHGaGRuZXkwHNrINLIPM1cUEpqGBwQfGTO6YwyZSig8MjiktExtZwHpW/P+C/DjORPz5WJw0pNPXa0ztB/FfufbJgFEabZiY1LOAWUE+5kFjA0M+cQAwtKHvKxLA2HvjRwfABGa7/DQaQUxgHLrSIACYfE2yjJYEMBuBHllQzqioeIO+RFxgebzTRwOrLEiWaZMAZudqwFwHNrZm+1MX6B82LrAW+us1PLAWcgeecFMU/skKMsBEc4AHwBgCs4aRAODeGGMiIYFhgi19yjUKMC6/Od0VRgsC0zvO3XOmn1dmENjAHBZJj7jqjHjA2GNkL6kn2nDAqogrsyd/d09YbqryxJMDZrdJaQCBWVErk8G42pjA+CxykpDJRLMwO9wOLemcJQjMelQYu1J2UMHgZgjiAeNO0S+a+i3iIHxGYPbEinJEWbkP8ILry+MB4x/Rs9B6ng0HDNkkPxYYpZkToWqb6u5wYbGAcfwUkxeS83hgn9DCKN5MhyhdamICK+ILzNDAFG33siNuUca9ps77K1mYleBSJpQ1kMT6fBwwsCrv0nkTu1bByBphIMifEpjp9aUeZcX5aX+yaBcwWtotfK0cePpiwMQLM3SdU1ZUkcZOo+OAxZKkj8O+EjCuZXSTYEmtzQswWB+eCDB9KPm1gFkU1pT5fQAOC8wYuH4pYCUr/+AAw86jJwLMmK/9UsDsWaqPAQbqPB7CFwF20CZpVTtFAYYed+Il/UqoSX6I05eNubdokT5y0gMv0sDyZi+5ppbmBQ4aVlgJYxww1IwrO/1gYE5YYQWuTOTANYasRBquSaLm9Nnjv7Jc8cuY+EKTJAzMytLDwNUaGqWiDo3iqGLUOuGaGYPOv1dPq1vSCw0XJ8irEAbGmneBQyOr8jBgdRdxYFLZnAzFNLPiPTKfjC7ZE0UWXQNEGtiDPfi2p3fKhwNmFtNhgUmrSKUCmOcjDIzPmpP6XWcCsXAwp+8UOWKaJFC0TweMs5LfatuZosZ2k6SBSVnbW+JiK1zCD/N8h2iSdiepHFFHfaubHEZLguwrqeFEfOwQDcxdHRhGuBogosCsxmAkQSY7nBhZYMKlW/XDolOW0NqRqVyMMFkDssDsGeo3CMwudsKVsZEEBio3G3cRf2NqXKUsFZqYM2bxX4MkMK5keltlpNdW0Fab7GBKBUgB0/dgPtvcr8hyDKjXuQm76RhHnaOnwYkCs9OStFGMcmve0Y6OwgJDnQqGlVRkZHBzJnp+k4BVTMJ54FZQzhXY3AozZJL+RxCYFVRI7wYwu0a/gq4pxCVBCuFVfyrfnbQodsuE8av/JOYur2/ThrU0Tj//ozQFuDSL9ItcqYCTxp2ZBXVWm8Rk2nBpthwfXu6WhB6xQVsKCOnLu0yrpFGoC3JaqdW5z6YF7AXsBkOkoM4M8/UWaQAbWCWbTaTbj1lbEfggN4ELcgFsxwxovtTrzvF21iF3jQItyCk8Ldrt9bHbkobYzdF6Qy5nbt0kDSxgbeua5qrPQwILMcmF84q7vmfXB2KASeWfO1WzfJRdgGSsmjTKzq3YFRRQJpYgMNxSEBIq3gUCg05yp/6a4aBdHAb6Tp2+7faZKWpiJTlgnKaiLk1EwjQYWAhZC9PtZbDm8ixqc20WUBAUEgSW5K4CdlgZG5hdsGWtzqI8q/9Qy6KSBLZr0XcMpU8DSzbDyATG/zJ/VGv9n7X8z/JitHy21SiTBGa7B/ICTesWcYHZ20+ZHswBZg8oQWNrFJckMDvCIS9nxiMuMHvVtzryLmG2xke0sLViMlFg3GlCm+84OYqYwPhH8xeV7M1wnUXydmRTufY1ykSBUfxNIiYGgD1rGw8YO7QWyYOxD9jRs90ogW9ImSwwrpSIFxOcREosYOypNZpwt3V1N/qw/b5/MipZYBT7M4HgdSM+igVMsxasS/2jbWBje+pA+ONplAkDo9hyxJx2mFd1dw+KASxdtRwYUMYIYM6qNlqeevcNTRYYp9VJR6/MRkl4DGBgZflXdeN03c3tsHq2jVU2VywmDQwGYw2yxITVxtVjAKPtfRA39wz2bLhm715Bpy9cYokDg47/kmSrlMubTjgOMFMbOxX5gY2dzwhuxI8JlQgCg62yTGz7bik99WzaExsYoMdYYEcjZxNEZWET4/6TODCKY08UIvGYJJ9XvXFkbGCqd2t937akjuMHqm1jhwAG+8rcgxw4gxpCQKiszvxT4XGBqb7j1P0b37obuaatkP8wwPQjVKb1irDnoSBAKspytlbaPnUpJjD/Nq7bWysPHBuTja2oDwVMRyZWa+UXWU4JQlFfRxImfScVi0xKTr+sjq9zyERLPGCqf6NgxObd7uED6am+i9fBgBnMWKq0yNTu/zyustnLy7pPjU3V60/Z1eOf45NOq4Q/OYmvREqgetMFyvYhBIjt4V1i8g3soA8JzIBmnjBmpdO88n5StBJ4YlCanLvMRtP5EwjghTyAwCUmZHPsoYGRVoT0qaFcNvCQC+QRFwOn3Uv0gv/iwKKJv3AOwNn2X1hgm4fOyLX/R8A47tiOoHHHzmCO6Xl2819MFsXrWwJjS+d2UgZ7sBHuIKiZ21mgI6PvB4zjO86hVwB70CT2qLF2IXgK4dsBE7UbZ0Ar4c9MDDj9rx+Ylv5mwDj+uumMZpU+nkrQcYlvQcS+FzA2557JCdS3ACiBB3LOMP7ruwHjxJ/AMS+JDjwnN/jI13EfWyP4fYBx/CLrbjKu9INPYt51qPAEd4rpdwHGsaUbd3sN7KF/oYEdjdZoI/smwFjtWHWnLpU19iDO0MA2Jny+HzCROqHddAJAD4YiAztqLxHZ6W8AjKWGL+7Rg0D5t9O8QgKDnmyb2JcHBnE1Nk5qlJRd3isKsKPx3O/8vzYwjtVONnEBdR7cOUYFBmOygtfKpONcmLUan1Icmztubp4DqhQCY6+9gOnHrHj6S+HHw+l2zuELSOSrfzwrIhTgz3SQAXY0HqieAXkxvbrmvpiZcSzVOU9v5kAlZRCyNUYGBpHdepFJcmOa/0JmJvL545eU5MF1GwVXVGAwxHj3IgOC+qtDfQkzg44+s/KuTpLUd+w8DiFg28igmTUfWvwnZwZdx+KBTnnbR3Rc+wCDyHqqt8cExUrjuPp5mXEs37p/kYubDw0UtRcd137AdPcPfKEsENKXx63P2AWILNU6rvsKN+DjR3L1cYFBvRb80T9kVr9faMiE/QeJE1nt7M5PC4aphdf9cMUABkPZvrrFrCg3bzI5dnvt7QdIZNlS5qbpbYl63YraDx2mEgUGndlWy9SZpdLn04X2sR6NY1ltcZxNp/zVQEBRBvu4LjLAoLrbZga7H0FWyrWWxuIqRBJlBS1La9VWqiz4817Q0fe7u98pUWDQzCZrdbuqC+jQVtOzHA992sGoQcPic2fTlbINS2+K68m+noskMKhRr4lgZkJ7eshUNTZxapzOSqsOHy51WIjfT2n2wkx37RQRYFCzHhzDIqb/ASgy6Wb2btjSRD64MCkGKpbTWsO7LJ1OFVEpCEmhezH8vEekgB0ZzBD+zPx9YU8gXD5OO1VNL+kiw40zKsmgWXWmj5eMzBSR5Z7Qb5GjdUQUGNToba0iDc1qoSn5R2N1d3Lxn1yIUrhATizP56oXJw+rRlpO4SpjAaTVeCPSEh2RBQbVvpoDjKHZ1sakZAY8le9qmbPTkmaiMw4K3io09GzdZ5YlaqXTs0ztoXypMHIKY1W2aYH5VawQAiXiwHSNJktFwVqa9eNL+hHeskAXLlePD/e1k871olXN53Rptoz/yldbZ9edk9r9w+PqskAL6RQjBICyYCnLCVnTspQIMKjx7G2p4JvnJjmjFFrQDz5PQzGQNN00pYeZjP6PKYaBkIpGZfXOC+qw3mbxAwi0kgKmazyb9GHzjFx6H2H/Ez8rvRlORknB0pUkMEPt7qCv6tQS2j7AQqWzUpeDLnGf5VfiwAy1u2/zZjLYYIuGqJrzA7AydBhghsajq0F/rZjcYoPTfR+0KmU9H1wl2gZ9OiAwU+P27HUwX9I6OINcJHTA4qQq9HI+eJ21D4jK1MGB2YLgnie9+bJpeB8ID+IzFhhtG5Ik6X9V9U+BwnLemzx/AChbHwbM1XjcHs26z6+Tt17vdv7ff+u1TWu9/vffea83eJu8Pndno/b4wzC5+j9+DKRBdT3LRAAAAABJRU5ErkJgg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080" name="Picture 8" descr="http://gapwork.com/d2tjr29no05my3.cloudfront.net/cms_media/images/160x105_fitbox-pgl_logo.jpg"/>
          <p:cNvPicPr>
            <a:picLocks noChangeAspect="1" noChangeArrowheads="1"/>
          </p:cNvPicPr>
          <p:nvPr/>
        </p:nvPicPr>
        <p:blipFill>
          <a:blip r:embed="rId5" cstate="print"/>
          <a:srcRect/>
          <a:stretch>
            <a:fillRect/>
          </a:stretch>
        </p:blipFill>
        <p:spPr bwMode="auto">
          <a:xfrm>
            <a:off x="2483768" y="2420888"/>
            <a:ext cx="3655787" cy="2376264"/>
          </a:xfrm>
          <a:prstGeom prst="rect">
            <a:avLst/>
          </a:prstGeom>
          <a:noFill/>
        </p:spPr>
      </p:pic>
      <p:sp>
        <p:nvSpPr>
          <p:cNvPr id="3" name="Rectangle 2">
            <a:extLst>
              <a:ext uri="{FF2B5EF4-FFF2-40B4-BE49-F238E27FC236}">
                <a16:creationId xmlns:a16="http://schemas.microsoft.com/office/drawing/2014/main" id="{3357FA04-A90F-4357-B308-502DE46FE7F6}"/>
              </a:ext>
            </a:extLst>
          </p:cNvPr>
          <p:cNvSpPr/>
          <p:nvPr/>
        </p:nvSpPr>
        <p:spPr>
          <a:xfrm>
            <a:off x="755576" y="5120024"/>
            <a:ext cx="7488832" cy="369332"/>
          </a:xfrm>
          <a:prstGeom prst="rect">
            <a:avLst/>
          </a:prstGeom>
        </p:spPr>
        <p:txBody>
          <a:bodyPr wrap="square">
            <a:spAutoFit/>
          </a:bodyPr>
          <a:lstStyle/>
          <a:p>
            <a:r>
              <a:rPr lang="en-GB" u="sng" dirty="0"/>
              <a:t>Further information about PGL</a:t>
            </a:r>
            <a:r>
              <a:rPr lang="en-GB" dirty="0"/>
              <a:t> </a:t>
            </a:r>
          </a:p>
        </p:txBody>
      </p:sp>
      <p:pic>
        <p:nvPicPr>
          <p:cNvPr id="6" name="Audio 5">
            <a:hlinkClick r:id="" action="ppaction://media"/>
            <a:extLst>
              <a:ext uri="{FF2B5EF4-FFF2-40B4-BE49-F238E27FC236}">
                <a16:creationId xmlns:a16="http://schemas.microsoft.com/office/drawing/2014/main" id="{D988705F-904F-4853-BD36-A143333DDAC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
        <p:nvSpPr>
          <p:cNvPr id="9" name="Rectangle 8">
            <a:extLst>
              <a:ext uri="{FF2B5EF4-FFF2-40B4-BE49-F238E27FC236}">
                <a16:creationId xmlns:a16="http://schemas.microsoft.com/office/drawing/2014/main" id="{FD20FD72-0EFB-4C30-820B-9242A385DABA}"/>
              </a:ext>
            </a:extLst>
          </p:cNvPr>
          <p:cNvSpPr/>
          <p:nvPr/>
        </p:nvSpPr>
        <p:spPr>
          <a:xfrm>
            <a:off x="755576" y="5108355"/>
            <a:ext cx="7200800" cy="923330"/>
          </a:xfrm>
          <a:prstGeom prst="rect">
            <a:avLst/>
          </a:prstGeom>
        </p:spPr>
        <p:txBody>
          <a:bodyPr wrap="square">
            <a:spAutoFit/>
          </a:bodyPr>
          <a:lstStyle/>
          <a:p>
            <a:r>
              <a:rPr lang="en-GB" u="sng" dirty="0"/>
              <a:t>Further information about PGL</a:t>
            </a:r>
          </a:p>
          <a:p>
            <a:r>
              <a:rPr lang="en-GB" sz="1800" dirty="0">
                <a:hlinkClick r:id="rId7"/>
              </a:rPr>
              <a:t>https://www.pgl.co.uk/en-gb/school-trips/resources/parent-guide/about</a:t>
            </a:r>
            <a:endParaRPr lang="en-GB" sz="1800" dirty="0"/>
          </a:p>
          <a:p>
            <a:endParaRPr lang="en-GB" dirty="0"/>
          </a:p>
        </p:txBody>
      </p:sp>
      <p:pic>
        <p:nvPicPr>
          <p:cNvPr id="10" name="Audio 5">
            <a:hlinkClick r:id="" action="ppaction://media"/>
            <a:extLst>
              <a:ext uri="{FF2B5EF4-FFF2-40B4-BE49-F238E27FC236}">
                <a16:creationId xmlns:a16="http://schemas.microsoft.com/office/drawing/2014/main" id="{28EAE743-F423-4BE0-9874-49798FF7A08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20831"/>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8473"/>
    </mc:Choice>
    <mc:Fallback xmlns="">
      <p:transition spd="slow" advTm="784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6"/>
                </p:tgtEl>
              </p:cMediaNode>
            </p:audio>
            <p:audio isNarration="1">
              <p:cMediaNode vol="80000" showWhenStopped="0">
                <p:cTn id="11"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31640" y="7665"/>
            <a:ext cx="6336704" cy="646331"/>
          </a:xfrm>
          <a:prstGeom prst="rect">
            <a:avLst/>
          </a:prstGeom>
          <a:noFill/>
        </p:spPr>
        <p:txBody>
          <a:bodyPr wrap="square" rtlCol="0">
            <a:spAutoFit/>
          </a:bodyPr>
          <a:lstStyle/>
          <a:p>
            <a:pPr algn="ctr"/>
            <a:r>
              <a:rPr lang="en-GB" sz="3600" b="1" dirty="0"/>
              <a:t>Cost</a:t>
            </a:r>
          </a:p>
        </p:txBody>
      </p:sp>
      <p:sp>
        <p:nvSpPr>
          <p:cNvPr id="4" name="TextBox 3"/>
          <p:cNvSpPr txBox="1"/>
          <p:nvPr/>
        </p:nvSpPr>
        <p:spPr>
          <a:xfrm>
            <a:off x="232470" y="675750"/>
            <a:ext cx="8712968" cy="5078313"/>
          </a:xfrm>
          <a:prstGeom prst="rect">
            <a:avLst/>
          </a:prstGeom>
          <a:noFill/>
        </p:spPr>
        <p:txBody>
          <a:bodyPr wrap="square" lIns="91440" tIns="45720" rIns="91440" bIns="45720" rtlCol="0" anchor="t">
            <a:spAutoFit/>
          </a:bodyPr>
          <a:lstStyle/>
          <a:p>
            <a:r>
              <a:rPr lang="en-GB" dirty="0"/>
              <a:t>We have secured an early booking discount for the trip. The total cost of the trip will be </a:t>
            </a:r>
            <a:r>
              <a:rPr lang="en-GB" b="1" dirty="0"/>
              <a:t>approximately £385 per pupil depending on the number of pupil uptake</a:t>
            </a:r>
            <a:r>
              <a:rPr lang="en-GB" dirty="0"/>
              <a:t>. There is </a:t>
            </a:r>
            <a:r>
              <a:rPr lang="en-GB" b="1" dirty="0"/>
              <a:t>non-refundable</a:t>
            </a:r>
            <a:r>
              <a:rPr lang="en-GB" dirty="0"/>
              <a:t> deposit of </a:t>
            </a:r>
            <a:r>
              <a:rPr lang="en-GB"/>
              <a:t>£45 </a:t>
            </a:r>
            <a:r>
              <a:rPr lang="en-GB" dirty="0"/>
              <a:t>to be paid by </a:t>
            </a:r>
            <a:r>
              <a:rPr lang="en-GB" b="1" dirty="0"/>
              <a:t>Wednesday 02nd February.</a:t>
            </a:r>
            <a:endParaRPr lang="en-GB" dirty="0"/>
          </a:p>
          <a:p>
            <a:r>
              <a:rPr lang="en-GB" dirty="0"/>
              <a:t>Included in the cost is coach travel and an additional activity on the Friday. </a:t>
            </a:r>
          </a:p>
          <a:p>
            <a:endParaRPr lang="en-GB" dirty="0"/>
          </a:p>
          <a:p>
            <a:r>
              <a:rPr lang="en-GB" dirty="0"/>
              <a:t>A payment plan will start from April excluding December and January: eight payments of £40 and the final payment (TBC) will be due in March 2027. There is a payment schedule included in the letter your child bought home today. </a:t>
            </a:r>
          </a:p>
          <a:p>
            <a:endParaRPr lang="en-GB" dirty="0"/>
          </a:p>
          <a:p>
            <a:r>
              <a:rPr lang="en-GB" dirty="0"/>
              <a:t>Payments will need to made via the Arbor App. If you need help logging into the App, please see the office. </a:t>
            </a:r>
          </a:p>
          <a:p>
            <a:endParaRPr lang="en-GB" dirty="0"/>
          </a:p>
          <a:p>
            <a:r>
              <a:rPr lang="en-GB" dirty="0"/>
              <a:t>At present we have only been allocated 55 places; it will be first come first served. Please return the slip on the letter by Friday 2nd February. Please note that if we do not fill all the spaces, the cost may increase. </a:t>
            </a:r>
          </a:p>
          <a:p>
            <a:endParaRPr lang="en-GB" dirty="0"/>
          </a:p>
          <a:p>
            <a:r>
              <a:rPr lang="en-GB" dirty="0"/>
              <a:t>Horsted reserves the right to withdraw your child from the trip as a result of poor behaviour in school – should this happen, you will be reimbursed minus the deposit. </a:t>
            </a:r>
          </a:p>
        </p:txBody>
      </p:sp>
      <p:pic>
        <p:nvPicPr>
          <p:cNvPr id="5" name="Recorded Sound">
            <a:hlinkClick r:id="" action="ppaction://media"/>
            <a:extLst>
              <a:ext uri="{FF2B5EF4-FFF2-40B4-BE49-F238E27FC236}">
                <a16:creationId xmlns:a16="http://schemas.microsoft.com/office/drawing/2014/main" id="{1776E0C2-3746-43AE-B6E4-502CD02BE1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01930" y="6093296"/>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8381"/>
    </mc:Choice>
    <mc:Fallback xmlns="">
      <p:transition spd="slow" advTm="2883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97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46C0FBF2022F6499EFC9244BE2F690E" ma:contentTypeVersion="18" ma:contentTypeDescription="Create a new document." ma:contentTypeScope="" ma:versionID="b441480b25cfefb597c68896e157b992">
  <xsd:schema xmlns:xsd="http://www.w3.org/2001/XMLSchema" xmlns:xs="http://www.w3.org/2001/XMLSchema" xmlns:p="http://schemas.microsoft.com/office/2006/metadata/properties" xmlns:ns2="ff404458-48b8-49c8-bb7b-961ecd68c8c9" xmlns:ns3="23656334-6078-42ff-b5f4-96ccd26ffa04" targetNamespace="http://schemas.microsoft.com/office/2006/metadata/properties" ma:root="true" ma:fieldsID="7adde087d45147c6baac028a72228ffa" ns2:_="" ns3:_="">
    <xsd:import namespace="ff404458-48b8-49c8-bb7b-961ecd68c8c9"/>
    <xsd:import namespace="23656334-6078-42ff-b5f4-96ccd26ffa04"/>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ObjectDetectorVersions"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f404458-48b8-49c8-bb7b-961ecd68c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71518029-c35b-4a51-8fde-ebf03dd57a06"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hidden="true" ma:internalName="MediaServiceOCR"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656334-6078-42ff-b5f4-96ccd26ffa04"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aeaa4e27-5b5a-4e51-aa7b-de86e504f65b}" ma:internalName="TaxCatchAll" ma:readOnly="false" ma:showField="CatchAllData" ma:web="23656334-6078-42ff-b5f4-96ccd26ffa0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f404458-48b8-49c8-bb7b-961ecd68c8c9">
      <Terms xmlns="http://schemas.microsoft.com/office/infopath/2007/PartnerControls"/>
    </lcf76f155ced4ddcb4097134ff3c332f>
    <TaxCatchAll xmlns="23656334-6078-42ff-b5f4-96ccd26ffa04" xsi:nil="true"/>
  </documentManagement>
</p:properties>
</file>

<file path=customXml/itemProps1.xml><?xml version="1.0" encoding="utf-8"?>
<ds:datastoreItem xmlns:ds="http://schemas.openxmlformats.org/officeDocument/2006/customXml" ds:itemID="{D98FFB16-C6F0-481B-9D70-536ED77160DF}">
  <ds:schemaRefs>
    <ds:schemaRef ds:uri="http://schemas.microsoft.com/sharepoint/v3/contenttype/forms"/>
  </ds:schemaRefs>
</ds:datastoreItem>
</file>

<file path=customXml/itemProps2.xml><?xml version="1.0" encoding="utf-8"?>
<ds:datastoreItem xmlns:ds="http://schemas.openxmlformats.org/officeDocument/2006/customXml" ds:itemID="{B931DEC4-5BE3-45F1-AAAB-31D5CD060E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f404458-48b8-49c8-bb7b-961ecd68c8c9"/>
    <ds:schemaRef ds:uri="23656334-6078-42ff-b5f4-96ccd26ffa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8ABCED1-80B4-4E00-8740-7A48994EE469}">
  <ds:schemaRefs>
    <ds:schemaRef ds:uri="7d80151e-e5d5-4898-9be0-30d42aa916cf"/>
    <ds:schemaRef ds:uri="http://www.w3.org/XML/1998/namespace"/>
    <ds:schemaRef ds:uri="http://schemas.microsoft.com/office/2006/documentManagement/types"/>
    <ds:schemaRef ds:uri="http://purl.org/dc/term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http://purl.org/dc/dcmitype/"/>
    <ds:schemaRef ds:uri="ff404458-48b8-49c8-bb7b-961ecd68c8c9"/>
    <ds:schemaRef ds:uri="23656334-6078-42ff-b5f4-96ccd26ffa04"/>
  </ds:schemaRefs>
</ds:datastoreItem>
</file>

<file path=docProps/app.xml><?xml version="1.0" encoding="utf-8"?>
<Properties xmlns="http://schemas.openxmlformats.org/officeDocument/2006/extended-properties" xmlns:vt="http://schemas.openxmlformats.org/officeDocument/2006/docPropsVTypes">
  <Template/>
  <TotalTime>7848</TotalTime>
  <Words>730</Words>
  <Application>Microsoft Office PowerPoint</Application>
  <PresentationFormat>On-screen Show (4:3)</PresentationFormat>
  <Paragraphs>79</Paragraphs>
  <Slides>12</Slides>
  <Notes>1</Notes>
  <HiddenSlides>0</HiddenSlides>
  <MMClips>11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HelveticaNeueW02-65Medi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MDD-HCKS-INC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Jane Baldwin</cp:lastModifiedBy>
  <cp:revision>99</cp:revision>
  <dcterms:created xsi:type="dcterms:W3CDTF">2015-06-16T11:43:48Z</dcterms:created>
  <dcterms:modified xsi:type="dcterms:W3CDTF">2026-01-22T11:26:33Z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0x010100446C0FBF2022F6499EFC9244BE2F690E</vt:lpwstr>
  </property>
  <property fmtid="{D5CDD505-2E9C-101B-9397-08002B2CF9AE}" pid="3" name="MediaServiceImageTags">
    <vt:lpwstr/>
  </property>
</Properties>
</file>